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2" r:id="rId2"/>
    <p:sldId id="260" r:id="rId3"/>
    <p:sldId id="256" r:id="rId4"/>
    <p:sldId id="261" r:id="rId5"/>
    <p:sldId id="257" r:id="rId6"/>
    <p:sldId id="258" r:id="rId7"/>
    <p:sldId id="263" r:id="rId8"/>
    <p:sldId id="265"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377"/>
    <a:srgbClr val="004982"/>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8" autoAdjust="0"/>
    <p:restoredTop sz="94660"/>
  </p:normalViewPr>
  <p:slideViewPr>
    <p:cSldViewPr snapToGrid="0">
      <p:cViewPr varScale="1">
        <p:scale>
          <a:sx n="118" d="100"/>
          <a:sy n="118" d="100"/>
        </p:scale>
        <p:origin x="72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CEF192-3641-456F-8F6B-6F08E636A257}" type="datetimeFigureOut">
              <a:rPr lang="en-US" smtClean="0"/>
              <a:t>1/20/2023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8BF6DF-42AF-4B3B-B451-95A087AD9272}" type="slidenum">
              <a:rPr lang="en-US" smtClean="0"/>
              <a:t>‹#›</a:t>
            </a:fld>
            <a:endParaRPr lang="en-US"/>
          </a:p>
        </p:txBody>
      </p:sp>
    </p:spTree>
    <p:extLst>
      <p:ext uri="{BB962C8B-B14F-4D97-AF65-F5344CB8AC3E}">
        <p14:creationId xmlns:p14="http://schemas.microsoft.com/office/powerpoint/2010/main" val="14422158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1BDCF-FE1F-B17C-8C70-4A36ACBBEB2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8F3B0A1-5A5A-F14A-2B5D-E9ED3FD6BB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064B4DE-4A03-0A4D-4603-1625FCD0A247}"/>
              </a:ext>
            </a:extLst>
          </p:cNvPr>
          <p:cNvSpPr>
            <a:spLocks noGrp="1"/>
          </p:cNvSpPr>
          <p:nvPr>
            <p:ph type="dt" sz="half" idx="10"/>
          </p:nvPr>
        </p:nvSpPr>
        <p:spPr/>
        <p:txBody>
          <a:bodyPr/>
          <a:lstStyle/>
          <a:p>
            <a:fld id="{39C456DC-F9F5-4294-821D-C52D97411F9D}" type="datetimeFigureOut">
              <a:rPr lang="en-US" smtClean="0"/>
              <a:t>1/20/2023</a:t>
            </a:fld>
            <a:endParaRPr lang="en-US"/>
          </a:p>
        </p:txBody>
      </p:sp>
      <p:sp>
        <p:nvSpPr>
          <p:cNvPr id="5" name="Footer Placeholder 4">
            <a:extLst>
              <a:ext uri="{FF2B5EF4-FFF2-40B4-BE49-F238E27FC236}">
                <a16:creationId xmlns:a16="http://schemas.microsoft.com/office/drawing/2014/main" id="{CFDA2645-99E1-8129-6632-8A17C14530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04487-E9F9-9758-1869-6F01E711887B}"/>
              </a:ext>
            </a:extLst>
          </p:cNvPr>
          <p:cNvSpPr>
            <a:spLocks noGrp="1"/>
          </p:cNvSpPr>
          <p:nvPr>
            <p:ph type="sldNum" sz="quarter" idx="12"/>
          </p:nvPr>
        </p:nvSpPr>
        <p:spPr/>
        <p:txBody>
          <a:bodyPr/>
          <a:lstStyle/>
          <a:p>
            <a:fld id="{44E2D4AE-264B-4DA1-8274-98971EA1339C}" type="slidenum">
              <a:rPr lang="en-US" smtClean="0"/>
              <a:t>‹#›</a:t>
            </a:fld>
            <a:endParaRPr lang="en-US"/>
          </a:p>
        </p:txBody>
      </p:sp>
    </p:spTree>
    <p:extLst>
      <p:ext uri="{BB962C8B-B14F-4D97-AF65-F5344CB8AC3E}">
        <p14:creationId xmlns:p14="http://schemas.microsoft.com/office/powerpoint/2010/main" val="28820194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4AD02-9759-4552-D7C5-AC5BFE40C17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CCCD886-6D50-421E-F912-514186BF423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20F8A6-7B9F-E85E-3785-F2871A992ABF}"/>
              </a:ext>
            </a:extLst>
          </p:cNvPr>
          <p:cNvSpPr>
            <a:spLocks noGrp="1"/>
          </p:cNvSpPr>
          <p:nvPr>
            <p:ph type="dt" sz="half" idx="10"/>
          </p:nvPr>
        </p:nvSpPr>
        <p:spPr/>
        <p:txBody>
          <a:bodyPr/>
          <a:lstStyle/>
          <a:p>
            <a:fld id="{39C456DC-F9F5-4294-821D-C52D97411F9D}" type="datetimeFigureOut">
              <a:rPr lang="en-US" smtClean="0"/>
              <a:t>1/20/2023</a:t>
            </a:fld>
            <a:endParaRPr lang="en-US"/>
          </a:p>
        </p:txBody>
      </p:sp>
      <p:sp>
        <p:nvSpPr>
          <p:cNvPr id="5" name="Footer Placeholder 4">
            <a:extLst>
              <a:ext uri="{FF2B5EF4-FFF2-40B4-BE49-F238E27FC236}">
                <a16:creationId xmlns:a16="http://schemas.microsoft.com/office/drawing/2014/main" id="{C523CD63-FF7F-2489-3126-5C5174A392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59B0CA-7283-C76F-515E-CC6BBAB63A68}"/>
              </a:ext>
            </a:extLst>
          </p:cNvPr>
          <p:cNvSpPr>
            <a:spLocks noGrp="1"/>
          </p:cNvSpPr>
          <p:nvPr>
            <p:ph type="sldNum" sz="quarter" idx="12"/>
          </p:nvPr>
        </p:nvSpPr>
        <p:spPr/>
        <p:txBody>
          <a:bodyPr/>
          <a:lstStyle/>
          <a:p>
            <a:fld id="{44E2D4AE-264B-4DA1-8274-98971EA1339C}" type="slidenum">
              <a:rPr lang="en-US" smtClean="0"/>
              <a:t>‹#›</a:t>
            </a:fld>
            <a:endParaRPr lang="en-US"/>
          </a:p>
        </p:txBody>
      </p:sp>
    </p:spTree>
    <p:extLst>
      <p:ext uri="{BB962C8B-B14F-4D97-AF65-F5344CB8AC3E}">
        <p14:creationId xmlns:p14="http://schemas.microsoft.com/office/powerpoint/2010/main" val="22266351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899A554-6E76-69A9-91C4-70E8052612F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5A3586C-C829-67BB-3CE1-057B7793BE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E1E4EB-9959-ACAE-B2DC-02B50AFC170E}"/>
              </a:ext>
            </a:extLst>
          </p:cNvPr>
          <p:cNvSpPr>
            <a:spLocks noGrp="1"/>
          </p:cNvSpPr>
          <p:nvPr>
            <p:ph type="dt" sz="half" idx="10"/>
          </p:nvPr>
        </p:nvSpPr>
        <p:spPr/>
        <p:txBody>
          <a:bodyPr/>
          <a:lstStyle/>
          <a:p>
            <a:fld id="{39C456DC-F9F5-4294-821D-C52D97411F9D}" type="datetimeFigureOut">
              <a:rPr lang="en-US" smtClean="0"/>
              <a:t>1/20/2023</a:t>
            </a:fld>
            <a:endParaRPr lang="en-US"/>
          </a:p>
        </p:txBody>
      </p:sp>
      <p:sp>
        <p:nvSpPr>
          <p:cNvPr id="5" name="Footer Placeholder 4">
            <a:extLst>
              <a:ext uri="{FF2B5EF4-FFF2-40B4-BE49-F238E27FC236}">
                <a16:creationId xmlns:a16="http://schemas.microsoft.com/office/drawing/2014/main" id="{78076317-C4C3-3B8B-0162-DB51D79704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DFA02C-D69E-3DA8-081A-4785D400D015}"/>
              </a:ext>
            </a:extLst>
          </p:cNvPr>
          <p:cNvSpPr>
            <a:spLocks noGrp="1"/>
          </p:cNvSpPr>
          <p:nvPr>
            <p:ph type="sldNum" sz="quarter" idx="12"/>
          </p:nvPr>
        </p:nvSpPr>
        <p:spPr/>
        <p:txBody>
          <a:bodyPr/>
          <a:lstStyle/>
          <a:p>
            <a:fld id="{44E2D4AE-264B-4DA1-8274-98971EA1339C}" type="slidenum">
              <a:rPr lang="en-US" smtClean="0"/>
              <a:t>‹#›</a:t>
            </a:fld>
            <a:endParaRPr lang="en-US"/>
          </a:p>
        </p:txBody>
      </p:sp>
    </p:spTree>
    <p:extLst>
      <p:ext uri="{BB962C8B-B14F-4D97-AF65-F5344CB8AC3E}">
        <p14:creationId xmlns:p14="http://schemas.microsoft.com/office/powerpoint/2010/main" val="3502815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B4A1D-C2C9-3BD0-178E-E74898CD1AE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D1E0791-18DD-750C-BFDD-53702CD5F2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51D89A-C2AB-1308-7A2E-1C579F7EFA9B}"/>
              </a:ext>
            </a:extLst>
          </p:cNvPr>
          <p:cNvSpPr>
            <a:spLocks noGrp="1"/>
          </p:cNvSpPr>
          <p:nvPr>
            <p:ph type="dt" sz="half" idx="10"/>
          </p:nvPr>
        </p:nvSpPr>
        <p:spPr/>
        <p:txBody>
          <a:bodyPr/>
          <a:lstStyle/>
          <a:p>
            <a:fld id="{39C456DC-F9F5-4294-821D-C52D97411F9D}" type="datetimeFigureOut">
              <a:rPr lang="en-US" smtClean="0"/>
              <a:t>1/20/2023</a:t>
            </a:fld>
            <a:endParaRPr lang="en-US"/>
          </a:p>
        </p:txBody>
      </p:sp>
      <p:sp>
        <p:nvSpPr>
          <p:cNvPr id="5" name="Footer Placeholder 4">
            <a:extLst>
              <a:ext uri="{FF2B5EF4-FFF2-40B4-BE49-F238E27FC236}">
                <a16:creationId xmlns:a16="http://schemas.microsoft.com/office/drawing/2014/main" id="{9A7181FC-71AF-04E5-2012-34B0BFE6C5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9181B4-48CC-8391-17FD-06AF8C8B71AA}"/>
              </a:ext>
            </a:extLst>
          </p:cNvPr>
          <p:cNvSpPr>
            <a:spLocks noGrp="1"/>
          </p:cNvSpPr>
          <p:nvPr>
            <p:ph type="sldNum" sz="quarter" idx="12"/>
          </p:nvPr>
        </p:nvSpPr>
        <p:spPr/>
        <p:txBody>
          <a:bodyPr/>
          <a:lstStyle/>
          <a:p>
            <a:fld id="{44E2D4AE-264B-4DA1-8274-98971EA1339C}" type="slidenum">
              <a:rPr lang="en-US" smtClean="0"/>
              <a:t>‹#›</a:t>
            </a:fld>
            <a:endParaRPr lang="en-US"/>
          </a:p>
        </p:txBody>
      </p:sp>
    </p:spTree>
    <p:extLst>
      <p:ext uri="{BB962C8B-B14F-4D97-AF65-F5344CB8AC3E}">
        <p14:creationId xmlns:p14="http://schemas.microsoft.com/office/powerpoint/2010/main" val="374918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F151B-84D2-4640-DE61-ECDCC229B36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BF76E8E-2958-4250-1EBF-AF3D02CDC9F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3A8DCE2-5740-A76D-2BDD-A49A4D993B12}"/>
              </a:ext>
            </a:extLst>
          </p:cNvPr>
          <p:cNvSpPr>
            <a:spLocks noGrp="1"/>
          </p:cNvSpPr>
          <p:nvPr>
            <p:ph type="dt" sz="half" idx="10"/>
          </p:nvPr>
        </p:nvSpPr>
        <p:spPr/>
        <p:txBody>
          <a:bodyPr/>
          <a:lstStyle/>
          <a:p>
            <a:fld id="{39C456DC-F9F5-4294-821D-C52D97411F9D}" type="datetimeFigureOut">
              <a:rPr lang="en-US" smtClean="0"/>
              <a:t>1/20/2023</a:t>
            </a:fld>
            <a:endParaRPr lang="en-US"/>
          </a:p>
        </p:txBody>
      </p:sp>
      <p:sp>
        <p:nvSpPr>
          <p:cNvPr id="5" name="Footer Placeholder 4">
            <a:extLst>
              <a:ext uri="{FF2B5EF4-FFF2-40B4-BE49-F238E27FC236}">
                <a16:creationId xmlns:a16="http://schemas.microsoft.com/office/drawing/2014/main" id="{89FC3A2E-F0EF-DE32-8350-69613F2556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D068DF-1220-AD49-0BB5-504D045D0B2F}"/>
              </a:ext>
            </a:extLst>
          </p:cNvPr>
          <p:cNvSpPr>
            <a:spLocks noGrp="1"/>
          </p:cNvSpPr>
          <p:nvPr>
            <p:ph type="sldNum" sz="quarter" idx="12"/>
          </p:nvPr>
        </p:nvSpPr>
        <p:spPr/>
        <p:txBody>
          <a:bodyPr/>
          <a:lstStyle/>
          <a:p>
            <a:fld id="{44E2D4AE-264B-4DA1-8274-98971EA1339C}" type="slidenum">
              <a:rPr lang="en-US" smtClean="0"/>
              <a:t>‹#›</a:t>
            </a:fld>
            <a:endParaRPr lang="en-US"/>
          </a:p>
        </p:txBody>
      </p:sp>
    </p:spTree>
    <p:extLst>
      <p:ext uri="{BB962C8B-B14F-4D97-AF65-F5344CB8AC3E}">
        <p14:creationId xmlns:p14="http://schemas.microsoft.com/office/powerpoint/2010/main" val="4088084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1667B-53DB-27A7-A0FD-BF6963024A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E5018A-9BFB-DA76-2E13-B5228750225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889307F-D7A2-39FB-E989-FD330EAE854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0C536E-238F-8DE8-4617-54FEFC488CA4}"/>
              </a:ext>
            </a:extLst>
          </p:cNvPr>
          <p:cNvSpPr>
            <a:spLocks noGrp="1"/>
          </p:cNvSpPr>
          <p:nvPr>
            <p:ph type="dt" sz="half" idx="10"/>
          </p:nvPr>
        </p:nvSpPr>
        <p:spPr/>
        <p:txBody>
          <a:bodyPr/>
          <a:lstStyle/>
          <a:p>
            <a:fld id="{39C456DC-F9F5-4294-821D-C52D97411F9D}" type="datetimeFigureOut">
              <a:rPr lang="en-US" smtClean="0"/>
              <a:t>1/20/2023</a:t>
            </a:fld>
            <a:endParaRPr lang="en-US"/>
          </a:p>
        </p:txBody>
      </p:sp>
      <p:sp>
        <p:nvSpPr>
          <p:cNvPr id="6" name="Footer Placeholder 5">
            <a:extLst>
              <a:ext uri="{FF2B5EF4-FFF2-40B4-BE49-F238E27FC236}">
                <a16:creationId xmlns:a16="http://schemas.microsoft.com/office/drawing/2014/main" id="{1D142788-278C-2E02-9AFF-003DD6242B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1A0346-EB71-AFE7-2153-6ED4A1830EE0}"/>
              </a:ext>
            </a:extLst>
          </p:cNvPr>
          <p:cNvSpPr>
            <a:spLocks noGrp="1"/>
          </p:cNvSpPr>
          <p:nvPr>
            <p:ph type="sldNum" sz="quarter" idx="12"/>
          </p:nvPr>
        </p:nvSpPr>
        <p:spPr/>
        <p:txBody>
          <a:bodyPr/>
          <a:lstStyle/>
          <a:p>
            <a:fld id="{44E2D4AE-264B-4DA1-8274-98971EA1339C}" type="slidenum">
              <a:rPr lang="en-US" smtClean="0"/>
              <a:t>‹#›</a:t>
            </a:fld>
            <a:endParaRPr lang="en-US"/>
          </a:p>
        </p:txBody>
      </p:sp>
    </p:spTree>
    <p:extLst>
      <p:ext uri="{BB962C8B-B14F-4D97-AF65-F5344CB8AC3E}">
        <p14:creationId xmlns:p14="http://schemas.microsoft.com/office/powerpoint/2010/main" val="2428987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27481-DF04-E1C0-0A1A-8A7ED5EF194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76E24D-EBDC-3EE4-FF2B-1412966656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57C5C67-0F25-3A7A-83D9-C26D8AC55DA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942A743-9C25-F168-6356-076386A39E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9EC33FF-2A08-A448-A524-E2DC862D087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42F78E6-6A84-3485-BB20-9B93E69C1F00}"/>
              </a:ext>
            </a:extLst>
          </p:cNvPr>
          <p:cNvSpPr>
            <a:spLocks noGrp="1"/>
          </p:cNvSpPr>
          <p:nvPr>
            <p:ph type="dt" sz="half" idx="10"/>
          </p:nvPr>
        </p:nvSpPr>
        <p:spPr/>
        <p:txBody>
          <a:bodyPr/>
          <a:lstStyle/>
          <a:p>
            <a:fld id="{39C456DC-F9F5-4294-821D-C52D97411F9D}" type="datetimeFigureOut">
              <a:rPr lang="en-US" smtClean="0"/>
              <a:t>1/20/2023</a:t>
            </a:fld>
            <a:endParaRPr lang="en-US"/>
          </a:p>
        </p:txBody>
      </p:sp>
      <p:sp>
        <p:nvSpPr>
          <p:cNvPr id="8" name="Footer Placeholder 7">
            <a:extLst>
              <a:ext uri="{FF2B5EF4-FFF2-40B4-BE49-F238E27FC236}">
                <a16:creationId xmlns:a16="http://schemas.microsoft.com/office/drawing/2014/main" id="{317D466E-D363-A2F7-41AF-BA280661CB1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9148D3C-982A-C2DE-A019-56FF6C69299F}"/>
              </a:ext>
            </a:extLst>
          </p:cNvPr>
          <p:cNvSpPr>
            <a:spLocks noGrp="1"/>
          </p:cNvSpPr>
          <p:nvPr>
            <p:ph type="sldNum" sz="quarter" idx="12"/>
          </p:nvPr>
        </p:nvSpPr>
        <p:spPr/>
        <p:txBody>
          <a:bodyPr/>
          <a:lstStyle/>
          <a:p>
            <a:fld id="{44E2D4AE-264B-4DA1-8274-98971EA1339C}" type="slidenum">
              <a:rPr lang="en-US" smtClean="0"/>
              <a:t>‹#›</a:t>
            </a:fld>
            <a:endParaRPr lang="en-US"/>
          </a:p>
        </p:txBody>
      </p:sp>
    </p:spTree>
    <p:extLst>
      <p:ext uri="{BB962C8B-B14F-4D97-AF65-F5344CB8AC3E}">
        <p14:creationId xmlns:p14="http://schemas.microsoft.com/office/powerpoint/2010/main" val="40480186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E5D74-CCEF-F940-0286-1F03E5829BC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C255127-6025-F1FE-D25D-D8F15FAEA2EB}"/>
              </a:ext>
            </a:extLst>
          </p:cNvPr>
          <p:cNvSpPr>
            <a:spLocks noGrp="1"/>
          </p:cNvSpPr>
          <p:nvPr>
            <p:ph type="dt" sz="half" idx="10"/>
          </p:nvPr>
        </p:nvSpPr>
        <p:spPr/>
        <p:txBody>
          <a:bodyPr/>
          <a:lstStyle/>
          <a:p>
            <a:fld id="{39C456DC-F9F5-4294-821D-C52D97411F9D}" type="datetimeFigureOut">
              <a:rPr lang="en-US" smtClean="0"/>
              <a:t>1/20/2023</a:t>
            </a:fld>
            <a:endParaRPr lang="en-US"/>
          </a:p>
        </p:txBody>
      </p:sp>
      <p:sp>
        <p:nvSpPr>
          <p:cNvPr id="4" name="Footer Placeholder 3">
            <a:extLst>
              <a:ext uri="{FF2B5EF4-FFF2-40B4-BE49-F238E27FC236}">
                <a16:creationId xmlns:a16="http://schemas.microsoft.com/office/drawing/2014/main" id="{61EE8FF5-B2F2-4CF2-8ADA-F6303F97CD9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1627F74-7A7D-AA26-13EE-36E3F5688CB6}"/>
              </a:ext>
            </a:extLst>
          </p:cNvPr>
          <p:cNvSpPr>
            <a:spLocks noGrp="1"/>
          </p:cNvSpPr>
          <p:nvPr>
            <p:ph type="sldNum" sz="quarter" idx="12"/>
          </p:nvPr>
        </p:nvSpPr>
        <p:spPr/>
        <p:txBody>
          <a:bodyPr/>
          <a:lstStyle/>
          <a:p>
            <a:fld id="{44E2D4AE-264B-4DA1-8274-98971EA1339C}" type="slidenum">
              <a:rPr lang="en-US" smtClean="0"/>
              <a:t>‹#›</a:t>
            </a:fld>
            <a:endParaRPr lang="en-US"/>
          </a:p>
        </p:txBody>
      </p:sp>
    </p:spTree>
    <p:extLst>
      <p:ext uri="{BB962C8B-B14F-4D97-AF65-F5344CB8AC3E}">
        <p14:creationId xmlns:p14="http://schemas.microsoft.com/office/powerpoint/2010/main" val="2848783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ED8E5D-510C-3C5B-049C-A3B60BB1DC9E}"/>
              </a:ext>
            </a:extLst>
          </p:cNvPr>
          <p:cNvSpPr>
            <a:spLocks noGrp="1"/>
          </p:cNvSpPr>
          <p:nvPr>
            <p:ph type="dt" sz="half" idx="10"/>
          </p:nvPr>
        </p:nvSpPr>
        <p:spPr/>
        <p:txBody>
          <a:bodyPr/>
          <a:lstStyle/>
          <a:p>
            <a:fld id="{39C456DC-F9F5-4294-821D-C52D97411F9D}" type="datetimeFigureOut">
              <a:rPr lang="en-US" smtClean="0"/>
              <a:t>1/20/2023</a:t>
            </a:fld>
            <a:endParaRPr lang="en-US"/>
          </a:p>
        </p:txBody>
      </p:sp>
      <p:sp>
        <p:nvSpPr>
          <p:cNvPr id="3" name="Footer Placeholder 2">
            <a:extLst>
              <a:ext uri="{FF2B5EF4-FFF2-40B4-BE49-F238E27FC236}">
                <a16:creationId xmlns:a16="http://schemas.microsoft.com/office/drawing/2014/main" id="{8F05386E-4C5E-552C-89D9-12577E5D445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AE51E76-39CF-3870-765D-322DD75A03D0}"/>
              </a:ext>
            </a:extLst>
          </p:cNvPr>
          <p:cNvSpPr>
            <a:spLocks noGrp="1"/>
          </p:cNvSpPr>
          <p:nvPr>
            <p:ph type="sldNum" sz="quarter" idx="12"/>
          </p:nvPr>
        </p:nvSpPr>
        <p:spPr/>
        <p:txBody>
          <a:bodyPr/>
          <a:lstStyle/>
          <a:p>
            <a:fld id="{44E2D4AE-264B-4DA1-8274-98971EA1339C}" type="slidenum">
              <a:rPr lang="en-US" smtClean="0"/>
              <a:t>‹#›</a:t>
            </a:fld>
            <a:endParaRPr lang="en-US"/>
          </a:p>
        </p:txBody>
      </p:sp>
    </p:spTree>
    <p:extLst>
      <p:ext uri="{BB962C8B-B14F-4D97-AF65-F5344CB8AC3E}">
        <p14:creationId xmlns:p14="http://schemas.microsoft.com/office/powerpoint/2010/main" val="2992558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14547-9599-03A9-8D7E-A054139612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CB6707B-9DEF-A0FD-2505-ED0CF36368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0444BF3-735D-4826-B396-9104651DEE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146BED-4CDE-3E09-C391-0BF09D0D77C0}"/>
              </a:ext>
            </a:extLst>
          </p:cNvPr>
          <p:cNvSpPr>
            <a:spLocks noGrp="1"/>
          </p:cNvSpPr>
          <p:nvPr>
            <p:ph type="dt" sz="half" idx="10"/>
          </p:nvPr>
        </p:nvSpPr>
        <p:spPr/>
        <p:txBody>
          <a:bodyPr/>
          <a:lstStyle/>
          <a:p>
            <a:fld id="{39C456DC-F9F5-4294-821D-C52D97411F9D}" type="datetimeFigureOut">
              <a:rPr lang="en-US" smtClean="0"/>
              <a:t>1/20/2023</a:t>
            </a:fld>
            <a:endParaRPr lang="en-US"/>
          </a:p>
        </p:txBody>
      </p:sp>
      <p:sp>
        <p:nvSpPr>
          <p:cNvPr id="6" name="Footer Placeholder 5">
            <a:extLst>
              <a:ext uri="{FF2B5EF4-FFF2-40B4-BE49-F238E27FC236}">
                <a16:creationId xmlns:a16="http://schemas.microsoft.com/office/drawing/2014/main" id="{73BF7C8C-B788-E831-7189-4CDB2878E5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A5BB57-E790-8F63-0EAD-A43172FDD912}"/>
              </a:ext>
            </a:extLst>
          </p:cNvPr>
          <p:cNvSpPr>
            <a:spLocks noGrp="1"/>
          </p:cNvSpPr>
          <p:nvPr>
            <p:ph type="sldNum" sz="quarter" idx="12"/>
          </p:nvPr>
        </p:nvSpPr>
        <p:spPr/>
        <p:txBody>
          <a:bodyPr/>
          <a:lstStyle/>
          <a:p>
            <a:fld id="{44E2D4AE-264B-4DA1-8274-98971EA1339C}" type="slidenum">
              <a:rPr lang="en-US" smtClean="0"/>
              <a:t>‹#›</a:t>
            </a:fld>
            <a:endParaRPr lang="en-US"/>
          </a:p>
        </p:txBody>
      </p:sp>
    </p:spTree>
    <p:extLst>
      <p:ext uri="{BB962C8B-B14F-4D97-AF65-F5344CB8AC3E}">
        <p14:creationId xmlns:p14="http://schemas.microsoft.com/office/powerpoint/2010/main" val="3633621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441B7-6E09-D5C9-AB2B-E01E22ED15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8182C7C-70ED-86C1-7772-69E266F9D8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073CA4-3903-3B03-F3F4-14B58565FB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418C61-3CAB-E0E5-CFC3-8A3A8B44A65E}"/>
              </a:ext>
            </a:extLst>
          </p:cNvPr>
          <p:cNvSpPr>
            <a:spLocks noGrp="1"/>
          </p:cNvSpPr>
          <p:nvPr>
            <p:ph type="dt" sz="half" idx="10"/>
          </p:nvPr>
        </p:nvSpPr>
        <p:spPr/>
        <p:txBody>
          <a:bodyPr/>
          <a:lstStyle/>
          <a:p>
            <a:fld id="{39C456DC-F9F5-4294-821D-C52D97411F9D}" type="datetimeFigureOut">
              <a:rPr lang="en-US" smtClean="0"/>
              <a:t>1/20/2023</a:t>
            </a:fld>
            <a:endParaRPr lang="en-US"/>
          </a:p>
        </p:txBody>
      </p:sp>
      <p:sp>
        <p:nvSpPr>
          <p:cNvPr id="6" name="Footer Placeholder 5">
            <a:extLst>
              <a:ext uri="{FF2B5EF4-FFF2-40B4-BE49-F238E27FC236}">
                <a16:creationId xmlns:a16="http://schemas.microsoft.com/office/drawing/2014/main" id="{996004F4-2A88-9407-B0AF-4585C834C9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62E455-CF53-CF78-58CC-A4DBFC1D18B0}"/>
              </a:ext>
            </a:extLst>
          </p:cNvPr>
          <p:cNvSpPr>
            <a:spLocks noGrp="1"/>
          </p:cNvSpPr>
          <p:nvPr>
            <p:ph type="sldNum" sz="quarter" idx="12"/>
          </p:nvPr>
        </p:nvSpPr>
        <p:spPr/>
        <p:txBody>
          <a:bodyPr/>
          <a:lstStyle/>
          <a:p>
            <a:fld id="{44E2D4AE-264B-4DA1-8274-98971EA1339C}" type="slidenum">
              <a:rPr lang="en-US" smtClean="0"/>
              <a:t>‹#›</a:t>
            </a:fld>
            <a:endParaRPr lang="en-US"/>
          </a:p>
        </p:txBody>
      </p:sp>
    </p:spTree>
    <p:extLst>
      <p:ext uri="{BB962C8B-B14F-4D97-AF65-F5344CB8AC3E}">
        <p14:creationId xmlns:p14="http://schemas.microsoft.com/office/powerpoint/2010/main" val="1304339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955B72-3DD7-1681-F2F1-181BE240A3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509CA9E-FC5E-6CD2-5786-F00659DFC8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18B562-8C61-14C6-C969-F8FCC36D06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C456DC-F9F5-4294-821D-C52D97411F9D}" type="datetimeFigureOut">
              <a:rPr lang="en-US" smtClean="0"/>
              <a:t>1/20/2023</a:t>
            </a:fld>
            <a:endParaRPr lang="en-US"/>
          </a:p>
        </p:txBody>
      </p:sp>
      <p:sp>
        <p:nvSpPr>
          <p:cNvPr id="5" name="Footer Placeholder 4">
            <a:extLst>
              <a:ext uri="{FF2B5EF4-FFF2-40B4-BE49-F238E27FC236}">
                <a16:creationId xmlns:a16="http://schemas.microsoft.com/office/drawing/2014/main" id="{022B9960-D158-DED0-3C5D-80453662DB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E85630F-DD69-D6A4-FCBD-477B592EFA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E2D4AE-264B-4DA1-8274-98971EA1339C}" type="slidenum">
              <a:rPr lang="en-US" smtClean="0"/>
              <a:t>‹#›</a:t>
            </a:fld>
            <a:endParaRPr lang="en-US"/>
          </a:p>
        </p:txBody>
      </p:sp>
    </p:spTree>
    <p:extLst>
      <p:ext uri="{BB962C8B-B14F-4D97-AF65-F5344CB8AC3E}">
        <p14:creationId xmlns:p14="http://schemas.microsoft.com/office/powerpoint/2010/main" val="23883977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JPG"/><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484787A-9CBC-93D6-2ADA-FCD1CDFA5A35}"/>
              </a:ext>
            </a:extLst>
          </p:cNvPr>
          <p:cNvSpPr/>
          <p:nvPr/>
        </p:nvSpPr>
        <p:spPr>
          <a:xfrm>
            <a:off x="0" y="0"/>
            <a:ext cx="7443019" cy="6858000"/>
          </a:xfrm>
          <a:prstGeom prst="rect">
            <a:avLst/>
          </a:prstGeom>
          <a:solidFill>
            <a:srgbClr val="0043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472C4"/>
              </a:solidFill>
            </a:endParaRPr>
          </a:p>
        </p:txBody>
      </p:sp>
      <p:pic>
        <p:nvPicPr>
          <p:cNvPr id="5" name="Picture 4" descr="Logo&#10;&#10;Description automatically generated">
            <a:extLst>
              <a:ext uri="{FF2B5EF4-FFF2-40B4-BE49-F238E27FC236}">
                <a16:creationId xmlns:a16="http://schemas.microsoft.com/office/drawing/2014/main" id="{767BA000-B710-545C-F8F8-18CB89B450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4542" y="2443624"/>
            <a:ext cx="2581695" cy="1823578"/>
          </a:xfrm>
          <a:prstGeom prst="rect">
            <a:avLst/>
          </a:prstGeom>
        </p:spPr>
      </p:pic>
      <p:pic>
        <p:nvPicPr>
          <p:cNvPr id="8" name="Picture 7" descr="Graphical user interface&#10;&#10;Description automatically generated">
            <a:extLst>
              <a:ext uri="{FF2B5EF4-FFF2-40B4-BE49-F238E27FC236}">
                <a16:creationId xmlns:a16="http://schemas.microsoft.com/office/drawing/2014/main" id="{C26B31B8-85C6-701D-723A-BFEA6300C4B7}"/>
              </a:ext>
            </a:extLst>
          </p:cNvPr>
          <p:cNvPicPr>
            <a:picLocks noChangeAspect="1"/>
          </p:cNvPicPr>
          <p:nvPr/>
        </p:nvPicPr>
        <p:blipFill rotWithShape="1">
          <a:blip r:embed="rId3">
            <a:extLst>
              <a:ext uri="{28A0092B-C50C-407E-A947-70E740481C1C}">
                <a14:useLocalDpi xmlns:a14="http://schemas.microsoft.com/office/drawing/2010/main" val="0"/>
              </a:ext>
            </a:extLst>
          </a:blip>
          <a:srcRect l="1" r="42822"/>
          <a:stretch/>
        </p:blipFill>
        <p:spPr>
          <a:xfrm>
            <a:off x="235973" y="381000"/>
            <a:ext cx="6971072" cy="6096000"/>
          </a:xfrm>
          <a:prstGeom prst="rect">
            <a:avLst/>
          </a:prstGeom>
          <a:effectLst>
            <a:outerShdw blurRad="50800" dist="38100" dir="8100000" algn="tr" rotWithShape="0">
              <a:prstClr val="black">
                <a:alpha val="40000"/>
              </a:prstClr>
            </a:outerShdw>
          </a:effectLst>
        </p:spPr>
      </p:pic>
      <p:pic>
        <p:nvPicPr>
          <p:cNvPr id="10" name="Picture 9" descr="Logo, company name&#10;&#10;Description automatically generated">
            <a:extLst>
              <a:ext uri="{FF2B5EF4-FFF2-40B4-BE49-F238E27FC236}">
                <a16:creationId xmlns:a16="http://schemas.microsoft.com/office/drawing/2014/main" id="{1AA1182B-0842-FC0C-BE53-08D7E38E63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12444" y="4267202"/>
            <a:ext cx="1509669" cy="1875764"/>
          </a:xfrm>
          <a:prstGeom prst="rect">
            <a:avLst/>
          </a:prstGeom>
        </p:spPr>
      </p:pic>
      <p:sp>
        <p:nvSpPr>
          <p:cNvPr id="11" name="TextBox 10">
            <a:extLst>
              <a:ext uri="{FF2B5EF4-FFF2-40B4-BE49-F238E27FC236}">
                <a16:creationId xmlns:a16="http://schemas.microsoft.com/office/drawing/2014/main" id="{68ECD05B-6236-120B-6176-B72A66A697FB}"/>
              </a:ext>
            </a:extLst>
          </p:cNvPr>
          <p:cNvSpPr txBox="1"/>
          <p:nvPr/>
        </p:nvSpPr>
        <p:spPr>
          <a:xfrm>
            <a:off x="7777924" y="1118857"/>
            <a:ext cx="4178710" cy="2708434"/>
          </a:xfrm>
          <a:prstGeom prst="rect">
            <a:avLst/>
          </a:prstGeom>
          <a:noFill/>
        </p:spPr>
        <p:txBody>
          <a:bodyPr wrap="square" rtlCol="0">
            <a:spAutoFit/>
          </a:bodyPr>
          <a:lstStyle/>
          <a:p>
            <a:pPr algn="ctr">
              <a:lnSpc>
                <a:spcPts val="5100"/>
              </a:lnSpc>
            </a:pPr>
            <a:r>
              <a:rPr lang="en-US" sz="5400" b="1" dirty="0">
                <a:latin typeface="Aachen Std Medium" panose="02000506050000020004" pitchFamily="50" charset="0"/>
              </a:rPr>
              <a:t>SPORTS</a:t>
            </a:r>
          </a:p>
          <a:p>
            <a:pPr algn="ctr">
              <a:lnSpc>
                <a:spcPts val="5100"/>
              </a:lnSpc>
            </a:pPr>
            <a:r>
              <a:rPr lang="en-US" sz="5400" b="1" dirty="0">
                <a:latin typeface="Aachen Std Medium" panose="02000506050000020004" pitchFamily="50" charset="0"/>
              </a:rPr>
              <a:t>FACILITY</a:t>
            </a:r>
          </a:p>
          <a:p>
            <a:pPr algn="ctr">
              <a:lnSpc>
                <a:spcPts val="5100"/>
              </a:lnSpc>
            </a:pPr>
            <a:r>
              <a:rPr lang="en-US" sz="5400" b="1" dirty="0">
                <a:latin typeface="Aachen Std Medium" panose="02000506050000020004" pitchFamily="50" charset="0"/>
              </a:rPr>
              <a:t>DESIGN</a:t>
            </a:r>
          </a:p>
          <a:p>
            <a:pPr algn="ctr">
              <a:lnSpc>
                <a:spcPts val="5100"/>
              </a:lnSpc>
            </a:pPr>
            <a:r>
              <a:rPr lang="en-US" sz="5400" b="1" dirty="0">
                <a:latin typeface="Aachen Std Medium" panose="02000506050000020004" pitchFamily="50" charset="0"/>
              </a:rPr>
              <a:t>SERVICES</a:t>
            </a:r>
            <a:endParaRPr lang="en-US" sz="4400" b="1" dirty="0">
              <a:latin typeface="Aachen Std Medium" panose="02000506050000020004" pitchFamily="50" charset="0"/>
            </a:endParaRPr>
          </a:p>
        </p:txBody>
      </p:sp>
    </p:spTree>
    <p:extLst>
      <p:ext uri="{BB962C8B-B14F-4D97-AF65-F5344CB8AC3E}">
        <p14:creationId xmlns:p14="http://schemas.microsoft.com/office/powerpoint/2010/main" val="224126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picture containing person, wall, person, suit&#10;&#10;Description generated with very high confidence">
            <a:extLst>
              <a:ext uri="{FF2B5EF4-FFF2-40B4-BE49-F238E27FC236}">
                <a16:creationId xmlns:a16="http://schemas.microsoft.com/office/drawing/2014/main" id="{9B10B5B0-C1C3-5D85-D6C1-07406199DFC3}"/>
              </a:ext>
            </a:extLst>
          </p:cNvPr>
          <p:cNvPicPr>
            <a:picLocks noGrp="1" noChangeAspect="1"/>
          </p:cNvPicPr>
          <p:nvPr>
            <p:ph idx="1"/>
          </p:nvPr>
        </p:nvPicPr>
        <p:blipFill>
          <a:blip r:embed="rId2"/>
          <a:stretch>
            <a:fillRect/>
          </a:stretch>
        </p:blipFill>
        <p:spPr>
          <a:xfrm>
            <a:off x="402855" y="1250685"/>
            <a:ext cx="2546743" cy="3820114"/>
          </a:xfrm>
          <a:prstGeom prst="rect">
            <a:avLst/>
          </a:prstGeom>
        </p:spPr>
      </p:pic>
      <p:pic>
        <p:nvPicPr>
          <p:cNvPr id="5" name="Content Placeholder 5">
            <a:extLst>
              <a:ext uri="{FF2B5EF4-FFF2-40B4-BE49-F238E27FC236}">
                <a16:creationId xmlns:a16="http://schemas.microsoft.com/office/drawing/2014/main" id="{52042B1A-DE5E-6EBA-2363-D52FB1AA294D}"/>
              </a:ext>
            </a:extLst>
          </p:cNvPr>
          <p:cNvPicPr>
            <a:picLocks noChangeAspect="1"/>
          </p:cNvPicPr>
          <p:nvPr/>
        </p:nvPicPr>
        <p:blipFill rotWithShape="1">
          <a:blip r:embed="rId3"/>
          <a:srcRect b="620"/>
          <a:stretch/>
        </p:blipFill>
        <p:spPr>
          <a:xfrm>
            <a:off x="3366753" y="1250685"/>
            <a:ext cx="2401542" cy="3820114"/>
          </a:xfrm>
          <a:prstGeom prst="rect">
            <a:avLst/>
          </a:prstGeom>
        </p:spPr>
      </p:pic>
      <p:sp>
        <p:nvSpPr>
          <p:cNvPr id="8" name="TextBox 7">
            <a:extLst>
              <a:ext uri="{FF2B5EF4-FFF2-40B4-BE49-F238E27FC236}">
                <a16:creationId xmlns:a16="http://schemas.microsoft.com/office/drawing/2014/main" id="{7C960DB3-2AD6-ACEA-03D4-AD7225B22338}"/>
              </a:ext>
            </a:extLst>
          </p:cNvPr>
          <p:cNvSpPr txBox="1"/>
          <p:nvPr/>
        </p:nvSpPr>
        <p:spPr>
          <a:xfrm>
            <a:off x="203997" y="5096278"/>
            <a:ext cx="3337560" cy="1282402"/>
          </a:xfrm>
          <a:prstGeom prst="rect">
            <a:avLst/>
          </a:prstGeom>
          <a:noFill/>
        </p:spPr>
        <p:txBody>
          <a:bodyPr wrap="square" rtlCol="0">
            <a:spAutoFit/>
          </a:bodyPr>
          <a:lstStyle/>
          <a:p>
            <a:pPr marL="123444" marR="0" lvl="0" algn="l" defTabSz="914400" rtl="0" eaLnBrk="1" fontAlgn="auto" latinLnBrk="0" hangingPunct="1">
              <a:lnSpc>
                <a:spcPct val="100000"/>
              </a:lnSpc>
              <a:spcBef>
                <a:spcPts val="360"/>
              </a:spcBef>
              <a:spcAft>
                <a:spcPts val="0"/>
              </a:spcAft>
              <a:buClr>
                <a:srgbClr val="004F58"/>
              </a:buClr>
              <a:buSzPts val="1656"/>
              <a:tabLst/>
              <a:defRPr/>
            </a:pPr>
            <a:r>
              <a:rPr kumimoji="0" lang="en-US" sz="2400" b="1" i="0" u="none" strike="noStrike" kern="0" cap="none" spc="0" normalizeH="0" baseline="0" noProof="0" dirty="0">
                <a:ln>
                  <a:noFill/>
                </a:ln>
                <a:solidFill>
                  <a:srgbClr val="414042"/>
                </a:solidFill>
                <a:effectLst/>
                <a:uLnTx/>
                <a:uFillTx/>
                <a:latin typeface="Arial"/>
                <a:cs typeface="Arial"/>
                <a:sym typeface="Arial"/>
              </a:rPr>
              <a:t>Jeff Bresee, PE</a:t>
            </a:r>
          </a:p>
          <a:p>
            <a:pPr marL="123444" marR="0" lvl="0" algn="l" defTabSz="914400" rtl="0" eaLnBrk="1" fontAlgn="auto" latinLnBrk="0" hangingPunct="1">
              <a:lnSpc>
                <a:spcPct val="100000"/>
              </a:lnSpc>
              <a:spcBef>
                <a:spcPts val="360"/>
              </a:spcBef>
              <a:spcAft>
                <a:spcPts val="0"/>
              </a:spcAft>
              <a:buClr>
                <a:srgbClr val="004F58"/>
              </a:buClr>
              <a:buSzPts val="1656"/>
              <a:tabLst/>
              <a:defRPr/>
            </a:pPr>
            <a:r>
              <a:rPr kumimoji="0" lang="en-US" sz="1600" b="0" i="0" u="none" strike="noStrike" kern="0" cap="none" spc="0" normalizeH="0" baseline="0" noProof="0" dirty="0">
                <a:ln>
                  <a:noFill/>
                </a:ln>
                <a:solidFill>
                  <a:srgbClr val="414042"/>
                </a:solidFill>
                <a:effectLst/>
                <a:uLnTx/>
                <a:uFillTx/>
                <a:latin typeface="Arial"/>
                <a:cs typeface="Arial"/>
                <a:sym typeface="Arial"/>
              </a:rPr>
              <a:t>Sports Division Team Leader/Engineer</a:t>
            </a:r>
          </a:p>
          <a:p>
            <a:endParaRPr lang="en-US" dirty="0"/>
          </a:p>
        </p:txBody>
      </p:sp>
      <p:sp>
        <p:nvSpPr>
          <p:cNvPr id="9" name="TextBox 8">
            <a:extLst>
              <a:ext uri="{FF2B5EF4-FFF2-40B4-BE49-F238E27FC236}">
                <a16:creationId xmlns:a16="http://schemas.microsoft.com/office/drawing/2014/main" id="{9995F40C-3BC5-D531-39EC-4FEF9743C673}"/>
              </a:ext>
            </a:extLst>
          </p:cNvPr>
          <p:cNvSpPr txBox="1"/>
          <p:nvPr/>
        </p:nvSpPr>
        <p:spPr>
          <a:xfrm>
            <a:off x="3184892" y="5096278"/>
            <a:ext cx="2722862" cy="1528624"/>
          </a:xfrm>
          <a:prstGeom prst="rect">
            <a:avLst/>
          </a:prstGeom>
          <a:noFill/>
        </p:spPr>
        <p:txBody>
          <a:bodyPr wrap="square" rtlCol="0">
            <a:spAutoFit/>
          </a:bodyPr>
          <a:lstStyle/>
          <a:p>
            <a:pPr marL="123444" marR="0" lvl="0" algn="l" defTabSz="914400" rtl="0" eaLnBrk="1" fontAlgn="auto" latinLnBrk="0" hangingPunct="1">
              <a:lnSpc>
                <a:spcPct val="100000"/>
              </a:lnSpc>
              <a:spcBef>
                <a:spcPts val="360"/>
              </a:spcBef>
              <a:spcAft>
                <a:spcPts val="0"/>
              </a:spcAft>
              <a:buClr>
                <a:srgbClr val="004F58"/>
              </a:buClr>
              <a:buSzPts val="1656"/>
              <a:tabLst/>
              <a:defRPr/>
            </a:pPr>
            <a:r>
              <a:rPr kumimoji="0" lang="en-US" sz="2400" b="1" i="0" u="none" strike="noStrike" kern="0" cap="none" spc="0" normalizeH="0" baseline="0" noProof="0" dirty="0">
                <a:ln>
                  <a:noFill/>
                </a:ln>
                <a:solidFill>
                  <a:srgbClr val="414042"/>
                </a:solidFill>
                <a:effectLst/>
                <a:uLnTx/>
                <a:uFillTx/>
                <a:latin typeface="Arial"/>
                <a:cs typeface="Arial"/>
                <a:sym typeface="Arial"/>
              </a:rPr>
              <a:t>John Valastro</a:t>
            </a:r>
          </a:p>
          <a:p>
            <a:pPr marL="123444" marR="0" lvl="0" algn="l" defTabSz="914400" rtl="0" eaLnBrk="1" fontAlgn="auto" latinLnBrk="0" hangingPunct="1">
              <a:lnSpc>
                <a:spcPct val="100000"/>
              </a:lnSpc>
              <a:spcBef>
                <a:spcPts val="360"/>
              </a:spcBef>
              <a:spcAft>
                <a:spcPts val="0"/>
              </a:spcAft>
              <a:buClr>
                <a:srgbClr val="004F58"/>
              </a:buClr>
              <a:buSzPts val="1656"/>
              <a:tabLst/>
              <a:defRPr/>
            </a:pPr>
            <a:r>
              <a:rPr kumimoji="0" lang="en-US" sz="1600" b="0" i="0" u="none" strike="noStrike" kern="0" cap="none" spc="0" normalizeH="0" baseline="0" noProof="0" dirty="0">
                <a:ln>
                  <a:noFill/>
                </a:ln>
                <a:solidFill>
                  <a:srgbClr val="414042"/>
                </a:solidFill>
                <a:effectLst/>
                <a:uLnTx/>
                <a:uFillTx/>
                <a:latin typeface="Arial"/>
                <a:cs typeface="Arial"/>
                <a:sym typeface="Arial"/>
              </a:rPr>
              <a:t>Superintendent Consultant and Business Development</a:t>
            </a:r>
          </a:p>
          <a:p>
            <a:endParaRPr lang="en-US" dirty="0"/>
          </a:p>
        </p:txBody>
      </p:sp>
      <p:sp>
        <p:nvSpPr>
          <p:cNvPr id="6" name="object 2">
            <a:extLst>
              <a:ext uri="{FF2B5EF4-FFF2-40B4-BE49-F238E27FC236}">
                <a16:creationId xmlns:a16="http://schemas.microsoft.com/office/drawing/2014/main" id="{7AB06EFA-885F-49B3-D64F-C0383F20B28E}"/>
              </a:ext>
            </a:extLst>
          </p:cNvPr>
          <p:cNvSpPr/>
          <p:nvPr/>
        </p:nvSpPr>
        <p:spPr>
          <a:xfrm>
            <a:off x="0" y="0"/>
            <a:ext cx="10575036" cy="1143000"/>
          </a:xfrm>
          <a:prstGeom prst="rect">
            <a:avLst/>
          </a:prstGeom>
          <a:blipFill>
            <a:blip r:embed="rId4" cstate="print"/>
            <a:stretch>
              <a:fillRect/>
            </a:stretch>
          </a:blipFill>
        </p:spPr>
        <p:txBody>
          <a:bodyPr wrap="square" lIns="0" tIns="0" rIns="0" bIns="0" rtlCol="0"/>
          <a:lstStyle/>
          <a:p>
            <a:endParaRPr/>
          </a:p>
        </p:txBody>
      </p:sp>
      <p:sp>
        <p:nvSpPr>
          <p:cNvPr id="7" name="object 3">
            <a:extLst>
              <a:ext uri="{FF2B5EF4-FFF2-40B4-BE49-F238E27FC236}">
                <a16:creationId xmlns:a16="http://schemas.microsoft.com/office/drawing/2014/main" id="{605BC2C9-EE65-7EBE-2C95-662334EA916E}"/>
              </a:ext>
            </a:extLst>
          </p:cNvPr>
          <p:cNvSpPr/>
          <p:nvPr/>
        </p:nvSpPr>
        <p:spPr>
          <a:xfrm>
            <a:off x="10575035" y="0"/>
            <a:ext cx="1614170" cy="1143000"/>
          </a:xfrm>
          <a:custGeom>
            <a:avLst/>
            <a:gdLst/>
            <a:ahLst/>
            <a:cxnLst/>
            <a:rect l="l" t="t" r="r" b="b"/>
            <a:pathLst>
              <a:path w="1614170" h="1143000">
                <a:moveTo>
                  <a:pt x="0" y="1143000"/>
                </a:moveTo>
                <a:lnTo>
                  <a:pt x="1613916" y="1143000"/>
                </a:lnTo>
                <a:lnTo>
                  <a:pt x="1613916" y="0"/>
                </a:lnTo>
                <a:lnTo>
                  <a:pt x="0" y="0"/>
                </a:lnTo>
                <a:lnTo>
                  <a:pt x="0" y="1143000"/>
                </a:lnTo>
                <a:close/>
              </a:path>
            </a:pathLst>
          </a:custGeom>
          <a:solidFill>
            <a:srgbClr val="004981"/>
          </a:solidFill>
        </p:spPr>
        <p:txBody>
          <a:bodyPr wrap="square" lIns="0" tIns="0" rIns="0" bIns="0" rtlCol="0"/>
          <a:lstStyle/>
          <a:p>
            <a:endParaRPr/>
          </a:p>
        </p:txBody>
      </p:sp>
      <p:pic>
        <p:nvPicPr>
          <p:cNvPr id="10" name="Picture 9" descr="Logo&#10;&#10;Description automatically generated">
            <a:extLst>
              <a:ext uri="{FF2B5EF4-FFF2-40B4-BE49-F238E27FC236}">
                <a16:creationId xmlns:a16="http://schemas.microsoft.com/office/drawing/2014/main" id="{5B1DFB75-6440-9F8B-0FE3-400F3BA5E4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42278" y="107685"/>
            <a:ext cx="1079684" cy="927629"/>
          </a:xfrm>
          <a:prstGeom prst="rect">
            <a:avLst/>
          </a:prstGeom>
        </p:spPr>
      </p:pic>
      <p:sp>
        <p:nvSpPr>
          <p:cNvPr id="12" name="TextBox 11">
            <a:extLst>
              <a:ext uri="{FF2B5EF4-FFF2-40B4-BE49-F238E27FC236}">
                <a16:creationId xmlns:a16="http://schemas.microsoft.com/office/drawing/2014/main" id="{10FB0AA0-E7DC-BBF4-D5B8-3F7EF3AAEFC8}"/>
              </a:ext>
            </a:extLst>
          </p:cNvPr>
          <p:cNvSpPr txBox="1"/>
          <p:nvPr/>
        </p:nvSpPr>
        <p:spPr>
          <a:xfrm>
            <a:off x="6076336" y="5074249"/>
            <a:ext cx="2898037" cy="1005403"/>
          </a:xfrm>
          <a:prstGeom prst="rect">
            <a:avLst/>
          </a:prstGeom>
          <a:noFill/>
        </p:spPr>
        <p:txBody>
          <a:bodyPr wrap="square" rtlCol="0">
            <a:spAutoFit/>
          </a:bodyPr>
          <a:lstStyle/>
          <a:p>
            <a:pPr marL="123444" marR="0" lvl="0" algn="l" defTabSz="914400" rtl="0" eaLnBrk="1" fontAlgn="auto" latinLnBrk="0" hangingPunct="1">
              <a:lnSpc>
                <a:spcPct val="100000"/>
              </a:lnSpc>
              <a:spcBef>
                <a:spcPts val="360"/>
              </a:spcBef>
              <a:spcAft>
                <a:spcPts val="0"/>
              </a:spcAft>
              <a:buClr>
                <a:srgbClr val="004F58"/>
              </a:buClr>
              <a:buSzPts val="1656"/>
              <a:tabLst/>
              <a:defRPr/>
            </a:pPr>
            <a:r>
              <a:rPr lang="en-US" sz="2400" b="1" kern="0" dirty="0">
                <a:solidFill>
                  <a:srgbClr val="414042"/>
                </a:solidFill>
                <a:latin typeface="Arial"/>
                <a:cs typeface="Arial"/>
                <a:sym typeface="Arial"/>
              </a:rPr>
              <a:t>Richard Scoggin</a:t>
            </a:r>
            <a:endParaRPr kumimoji="0" lang="en-US" sz="2400" b="1" i="0" u="none" strike="noStrike" kern="0" cap="none" spc="0" normalizeH="0" baseline="0" noProof="0" dirty="0">
              <a:ln>
                <a:noFill/>
              </a:ln>
              <a:solidFill>
                <a:srgbClr val="414042"/>
              </a:solidFill>
              <a:effectLst/>
              <a:uLnTx/>
              <a:uFillTx/>
              <a:latin typeface="Arial"/>
              <a:cs typeface="Arial"/>
              <a:sym typeface="Arial"/>
            </a:endParaRPr>
          </a:p>
          <a:p>
            <a:pPr marL="123444">
              <a:spcBef>
                <a:spcPts val="360"/>
              </a:spcBef>
              <a:buClr>
                <a:srgbClr val="004F58"/>
              </a:buClr>
              <a:buSzPts val="1656"/>
              <a:defRPr/>
            </a:pPr>
            <a:r>
              <a:rPr lang="en-US" sz="1600" kern="0" dirty="0">
                <a:solidFill>
                  <a:srgbClr val="414042"/>
                </a:solidFill>
                <a:latin typeface="Arial"/>
                <a:cs typeface="Arial"/>
                <a:sym typeface="Arial"/>
              </a:rPr>
              <a:t>Athletic Director and Project Management</a:t>
            </a:r>
            <a:endParaRPr kumimoji="0" lang="en-US" sz="1600" b="0" i="0" u="none" strike="noStrike" kern="0" cap="none" spc="0" normalizeH="0" baseline="0" noProof="0" dirty="0">
              <a:ln>
                <a:noFill/>
              </a:ln>
              <a:solidFill>
                <a:srgbClr val="414042"/>
              </a:solidFill>
              <a:effectLst/>
              <a:uLnTx/>
              <a:uFillTx/>
              <a:latin typeface="Arial"/>
              <a:cs typeface="Arial"/>
              <a:sym typeface="Arial"/>
            </a:endParaRPr>
          </a:p>
        </p:txBody>
      </p:sp>
      <p:sp>
        <p:nvSpPr>
          <p:cNvPr id="13" name="TextBox 12">
            <a:extLst>
              <a:ext uri="{FF2B5EF4-FFF2-40B4-BE49-F238E27FC236}">
                <a16:creationId xmlns:a16="http://schemas.microsoft.com/office/drawing/2014/main" id="{F283E637-142D-F889-FC8E-54D963803D1A}"/>
              </a:ext>
            </a:extLst>
          </p:cNvPr>
          <p:cNvSpPr txBox="1"/>
          <p:nvPr/>
        </p:nvSpPr>
        <p:spPr>
          <a:xfrm>
            <a:off x="9063988" y="5096278"/>
            <a:ext cx="2898038" cy="759182"/>
          </a:xfrm>
          <a:prstGeom prst="rect">
            <a:avLst/>
          </a:prstGeom>
          <a:noFill/>
        </p:spPr>
        <p:txBody>
          <a:bodyPr wrap="square" rtlCol="0">
            <a:spAutoFit/>
          </a:bodyPr>
          <a:lstStyle/>
          <a:p>
            <a:pPr marL="123444" marR="0" lvl="0" algn="l" defTabSz="914400" rtl="0" eaLnBrk="1" fontAlgn="auto" latinLnBrk="0" hangingPunct="1">
              <a:lnSpc>
                <a:spcPct val="100000"/>
              </a:lnSpc>
              <a:spcBef>
                <a:spcPts val="360"/>
              </a:spcBef>
              <a:spcAft>
                <a:spcPts val="0"/>
              </a:spcAft>
              <a:buClr>
                <a:srgbClr val="004F58"/>
              </a:buClr>
              <a:buSzPts val="1656"/>
              <a:tabLst/>
              <a:defRPr/>
            </a:pPr>
            <a:r>
              <a:rPr kumimoji="0" lang="en-US" sz="2400" b="1" i="0" u="none" strike="noStrike" kern="0" cap="none" spc="0" normalizeH="0" baseline="0" noProof="0" dirty="0">
                <a:ln>
                  <a:noFill/>
                </a:ln>
                <a:solidFill>
                  <a:srgbClr val="414042"/>
                </a:solidFill>
                <a:effectLst/>
                <a:uLnTx/>
                <a:uFillTx/>
                <a:latin typeface="Arial"/>
                <a:cs typeface="Arial"/>
                <a:sym typeface="Arial"/>
              </a:rPr>
              <a:t>Chance Hawkins</a:t>
            </a:r>
          </a:p>
          <a:p>
            <a:pPr marL="123444" marR="0" lvl="0" algn="l" defTabSz="914400" rtl="0" eaLnBrk="1" fontAlgn="auto" latinLnBrk="0" hangingPunct="1">
              <a:lnSpc>
                <a:spcPct val="100000"/>
              </a:lnSpc>
              <a:spcBef>
                <a:spcPts val="360"/>
              </a:spcBef>
              <a:spcAft>
                <a:spcPts val="0"/>
              </a:spcAft>
              <a:buClr>
                <a:srgbClr val="004F58"/>
              </a:buClr>
              <a:buSzPts val="1656"/>
              <a:tabLst/>
              <a:defRPr/>
            </a:pPr>
            <a:r>
              <a:rPr kumimoji="0" lang="en-US" sz="1600" b="0" i="0" u="none" strike="noStrike" kern="0" cap="none" spc="0" normalizeH="0" baseline="0" noProof="0" dirty="0">
                <a:ln>
                  <a:noFill/>
                </a:ln>
                <a:solidFill>
                  <a:srgbClr val="414042"/>
                </a:solidFill>
                <a:effectLst/>
                <a:uLnTx/>
                <a:uFillTx/>
                <a:latin typeface="Arial"/>
                <a:cs typeface="Arial"/>
                <a:sym typeface="Arial"/>
              </a:rPr>
              <a:t>De</a:t>
            </a:r>
            <a:r>
              <a:rPr lang="en-US" sz="1600" kern="0" dirty="0">
                <a:solidFill>
                  <a:srgbClr val="414042"/>
                </a:solidFill>
                <a:latin typeface="Arial"/>
                <a:cs typeface="Arial"/>
                <a:sym typeface="Arial"/>
              </a:rPr>
              <a:t>sign Specialist/Engineer</a:t>
            </a:r>
            <a:endParaRPr kumimoji="0" lang="en-US" sz="1600" b="0" i="0" u="none" strike="noStrike" kern="0" cap="none" spc="0" normalizeH="0" baseline="0" noProof="0" dirty="0">
              <a:ln>
                <a:noFill/>
              </a:ln>
              <a:solidFill>
                <a:srgbClr val="414042"/>
              </a:solidFill>
              <a:effectLst/>
              <a:uLnTx/>
              <a:uFillTx/>
              <a:latin typeface="Arial"/>
              <a:cs typeface="Arial"/>
              <a:sym typeface="Arial"/>
            </a:endParaRPr>
          </a:p>
        </p:txBody>
      </p:sp>
      <p:pic>
        <p:nvPicPr>
          <p:cNvPr id="14" name="Picture 13">
            <a:extLst>
              <a:ext uri="{FF2B5EF4-FFF2-40B4-BE49-F238E27FC236}">
                <a16:creationId xmlns:a16="http://schemas.microsoft.com/office/drawing/2014/main" id="{82236804-F64F-2F99-4D2D-C6687B47111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01663" y="1250685"/>
            <a:ext cx="2546743" cy="3820114"/>
          </a:xfrm>
          <a:prstGeom prst="rect">
            <a:avLst/>
          </a:prstGeom>
        </p:spPr>
      </p:pic>
      <p:pic>
        <p:nvPicPr>
          <p:cNvPr id="15" name="Picture 14" descr="A person in a suit and tie&#10;&#10;Description automatically generated with medium confidence">
            <a:extLst>
              <a:ext uri="{FF2B5EF4-FFF2-40B4-BE49-F238E27FC236}">
                <a16:creationId xmlns:a16="http://schemas.microsoft.com/office/drawing/2014/main" id="{4BE34F24-6596-1766-AFD3-726E629272FD}"/>
              </a:ext>
            </a:extLst>
          </p:cNvPr>
          <p:cNvPicPr>
            <a:picLocks noChangeAspect="1"/>
          </p:cNvPicPr>
          <p:nvPr/>
        </p:nvPicPr>
        <p:blipFill rotWithShape="1">
          <a:blip r:embed="rId7">
            <a:extLst>
              <a:ext uri="{28A0092B-C50C-407E-A947-70E740481C1C}">
                <a14:useLocalDpi xmlns:a14="http://schemas.microsoft.com/office/drawing/2010/main" val="0"/>
              </a:ext>
            </a:extLst>
          </a:blip>
          <a:srcRect l="11698" t="5421" r="16134" b="14613"/>
          <a:stretch/>
        </p:blipFill>
        <p:spPr>
          <a:xfrm>
            <a:off x="6271174" y="1250685"/>
            <a:ext cx="2546743" cy="3820114"/>
          </a:xfrm>
          <a:prstGeom prst="rect">
            <a:avLst/>
          </a:prstGeom>
        </p:spPr>
      </p:pic>
      <p:sp>
        <p:nvSpPr>
          <p:cNvPr id="16" name="TextBox 15">
            <a:extLst>
              <a:ext uri="{FF2B5EF4-FFF2-40B4-BE49-F238E27FC236}">
                <a16:creationId xmlns:a16="http://schemas.microsoft.com/office/drawing/2014/main" id="{1162835B-3A60-469B-4EBF-19EF771DC711}"/>
              </a:ext>
            </a:extLst>
          </p:cNvPr>
          <p:cNvSpPr txBox="1"/>
          <p:nvPr/>
        </p:nvSpPr>
        <p:spPr>
          <a:xfrm>
            <a:off x="402855" y="296615"/>
            <a:ext cx="9572499" cy="646331"/>
          </a:xfrm>
          <a:prstGeom prst="rect">
            <a:avLst/>
          </a:prstGeom>
          <a:noFill/>
        </p:spPr>
        <p:txBody>
          <a:bodyPr wrap="square">
            <a:spAutoFit/>
          </a:bodyPr>
          <a:lstStyle/>
          <a:p>
            <a:r>
              <a:rPr lang="en-US" sz="3600" b="1" dirty="0">
                <a:solidFill>
                  <a:schemeClr val="bg1"/>
                </a:solidFill>
                <a:latin typeface="Calibri" panose="020F0502020204030204" pitchFamily="34" charset="0"/>
                <a:ea typeface="Fira Sans Light" panose="020B0403050000020004" pitchFamily="34" charset="0"/>
                <a:cs typeface="Calibri" panose="020F0502020204030204" pitchFamily="34" charset="0"/>
              </a:rPr>
              <a:t>Sports Engineering Makes the Difference</a:t>
            </a:r>
            <a:endParaRPr lang="en-US" sz="3600" b="1" dirty="0"/>
          </a:p>
        </p:txBody>
      </p:sp>
    </p:spTree>
    <p:extLst>
      <p:ext uri="{BB962C8B-B14F-4D97-AF65-F5344CB8AC3E}">
        <p14:creationId xmlns:p14="http://schemas.microsoft.com/office/powerpoint/2010/main" val="16397930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9FEF9BF-CC96-2090-6938-95F13D7039A8}"/>
              </a:ext>
            </a:extLst>
          </p:cNvPr>
          <p:cNvPicPr>
            <a:picLocks noChangeAspect="1"/>
          </p:cNvPicPr>
          <p:nvPr/>
        </p:nvPicPr>
        <p:blipFill>
          <a:blip r:embed="rId2"/>
          <a:stretch>
            <a:fillRect/>
          </a:stretch>
        </p:blipFill>
        <p:spPr>
          <a:xfrm>
            <a:off x="0" y="0"/>
            <a:ext cx="12191999" cy="6858000"/>
          </a:xfrm>
          <a:prstGeom prst="rect">
            <a:avLst/>
          </a:prstGeom>
        </p:spPr>
      </p:pic>
    </p:spTree>
    <p:extLst>
      <p:ext uri="{BB962C8B-B14F-4D97-AF65-F5344CB8AC3E}">
        <p14:creationId xmlns:p14="http://schemas.microsoft.com/office/powerpoint/2010/main" val="605462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2">
            <a:extLst>
              <a:ext uri="{FF2B5EF4-FFF2-40B4-BE49-F238E27FC236}">
                <a16:creationId xmlns:a16="http://schemas.microsoft.com/office/drawing/2014/main" id="{EF720095-4B47-B522-F87D-22B5DE2D8BB2}"/>
              </a:ext>
            </a:extLst>
          </p:cNvPr>
          <p:cNvSpPr/>
          <p:nvPr/>
        </p:nvSpPr>
        <p:spPr>
          <a:xfrm>
            <a:off x="0" y="0"/>
            <a:ext cx="10575036" cy="1143000"/>
          </a:xfrm>
          <a:prstGeom prst="rect">
            <a:avLst/>
          </a:prstGeom>
          <a:blipFill>
            <a:blip r:embed="rId2" cstate="print"/>
            <a:stretch>
              <a:fillRect/>
            </a:stretch>
          </a:blipFill>
        </p:spPr>
        <p:txBody>
          <a:bodyPr wrap="square" lIns="0" tIns="0" rIns="0" bIns="0" rtlCol="0"/>
          <a:lstStyle/>
          <a:p>
            <a:endParaRPr/>
          </a:p>
        </p:txBody>
      </p:sp>
      <p:sp>
        <p:nvSpPr>
          <p:cNvPr id="12" name="object 3">
            <a:extLst>
              <a:ext uri="{FF2B5EF4-FFF2-40B4-BE49-F238E27FC236}">
                <a16:creationId xmlns:a16="http://schemas.microsoft.com/office/drawing/2014/main" id="{09C8F0CC-1066-E567-1233-D433518F4437}"/>
              </a:ext>
            </a:extLst>
          </p:cNvPr>
          <p:cNvSpPr/>
          <p:nvPr/>
        </p:nvSpPr>
        <p:spPr>
          <a:xfrm>
            <a:off x="10575035" y="0"/>
            <a:ext cx="1614170" cy="1143000"/>
          </a:xfrm>
          <a:custGeom>
            <a:avLst/>
            <a:gdLst/>
            <a:ahLst/>
            <a:cxnLst/>
            <a:rect l="l" t="t" r="r" b="b"/>
            <a:pathLst>
              <a:path w="1614170" h="1143000">
                <a:moveTo>
                  <a:pt x="0" y="1143000"/>
                </a:moveTo>
                <a:lnTo>
                  <a:pt x="1613916" y="1143000"/>
                </a:lnTo>
                <a:lnTo>
                  <a:pt x="1613916" y="0"/>
                </a:lnTo>
                <a:lnTo>
                  <a:pt x="0" y="0"/>
                </a:lnTo>
                <a:lnTo>
                  <a:pt x="0" y="1143000"/>
                </a:lnTo>
                <a:close/>
              </a:path>
            </a:pathLst>
          </a:custGeom>
          <a:solidFill>
            <a:srgbClr val="004981"/>
          </a:solidFill>
        </p:spPr>
        <p:txBody>
          <a:bodyPr wrap="square" lIns="0" tIns="0" rIns="0" bIns="0" rtlCol="0"/>
          <a:lstStyle/>
          <a:p>
            <a:endParaRPr/>
          </a:p>
        </p:txBody>
      </p:sp>
      <p:pic>
        <p:nvPicPr>
          <p:cNvPr id="13" name="Picture 12" descr="Logo&#10;&#10;Description automatically generated">
            <a:extLst>
              <a:ext uri="{FF2B5EF4-FFF2-40B4-BE49-F238E27FC236}">
                <a16:creationId xmlns:a16="http://schemas.microsoft.com/office/drawing/2014/main" id="{3CA3FE65-33C5-62E4-8572-9AA1E742DA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2278" y="107685"/>
            <a:ext cx="1079684" cy="927629"/>
          </a:xfrm>
          <a:prstGeom prst="rect">
            <a:avLst/>
          </a:prstGeom>
        </p:spPr>
      </p:pic>
      <p:pic>
        <p:nvPicPr>
          <p:cNvPr id="14" name="Content Placeholder 4" descr="Map">
            <a:extLst>
              <a:ext uri="{FF2B5EF4-FFF2-40B4-BE49-F238E27FC236}">
                <a16:creationId xmlns:a16="http://schemas.microsoft.com/office/drawing/2014/main" id="{E46F6BE1-D609-6A61-CEC5-DF7C80609C53}"/>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t="2866" b="16559"/>
          <a:stretch/>
        </p:blipFill>
        <p:spPr>
          <a:xfrm>
            <a:off x="545556" y="1189915"/>
            <a:ext cx="11100887" cy="5560400"/>
          </a:xfrm>
        </p:spPr>
      </p:pic>
      <p:sp>
        <p:nvSpPr>
          <p:cNvPr id="15" name="TextBox 14">
            <a:extLst>
              <a:ext uri="{FF2B5EF4-FFF2-40B4-BE49-F238E27FC236}">
                <a16:creationId xmlns:a16="http://schemas.microsoft.com/office/drawing/2014/main" id="{9C9FCE32-9663-1141-D68E-69A1EB22E4C8}"/>
              </a:ext>
            </a:extLst>
          </p:cNvPr>
          <p:cNvSpPr txBox="1"/>
          <p:nvPr/>
        </p:nvSpPr>
        <p:spPr>
          <a:xfrm>
            <a:off x="402855" y="296615"/>
            <a:ext cx="9572499" cy="646331"/>
          </a:xfrm>
          <a:prstGeom prst="rect">
            <a:avLst/>
          </a:prstGeom>
          <a:noFill/>
        </p:spPr>
        <p:txBody>
          <a:bodyPr wrap="square">
            <a:spAutoFit/>
          </a:bodyPr>
          <a:lstStyle/>
          <a:p>
            <a:r>
              <a:rPr lang="en-US" sz="3600" b="1" dirty="0">
                <a:solidFill>
                  <a:schemeClr val="bg1"/>
                </a:solidFill>
                <a:latin typeface="Calibri" panose="020F0502020204030204" pitchFamily="34" charset="0"/>
                <a:ea typeface="Fira Sans Light" panose="020B0403050000020004" pitchFamily="34" charset="0"/>
                <a:cs typeface="Calibri" panose="020F0502020204030204" pitchFamily="34" charset="0"/>
              </a:rPr>
              <a:t>Sports Engineering Makes the Difference</a:t>
            </a:r>
            <a:endParaRPr lang="en-US" sz="3600" b="1" dirty="0"/>
          </a:p>
        </p:txBody>
      </p:sp>
    </p:spTree>
    <p:extLst>
      <p:ext uri="{BB962C8B-B14F-4D97-AF65-F5344CB8AC3E}">
        <p14:creationId xmlns:p14="http://schemas.microsoft.com/office/powerpoint/2010/main" val="1911214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75F169-FE16-2378-C1B2-31778B1629BE}"/>
              </a:ext>
            </a:extLst>
          </p:cNvPr>
          <p:cNvSpPr>
            <a:spLocks noGrp="1"/>
          </p:cNvSpPr>
          <p:nvPr>
            <p:ph idx="1"/>
          </p:nvPr>
        </p:nvSpPr>
        <p:spPr>
          <a:xfrm>
            <a:off x="759542" y="1279935"/>
            <a:ext cx="10888980" cy="5578065"/>
          </a:xfrm>
        </p:spPr>
        <p:txBody>
          <a:bodyPr>
            <a:normAutofit fontScale="77500" lnSpcReduction="20000"/>
          </a:bodyPr>
          <a:lstStyle/>
          <a:p>
            <a:pPr>
              <a:lnSpc>
                <a:spcPts val="2400"/>
              </a:lnSpc>
            </a:pPr>
            <a:r>
              <a:rPr lang="en-US" sz="2500" dirty="0">
                <a:latin typeface="Calibri" panose="020F0502020204030204" pitchFamily="34" charset="0"/>
                <a:cs typeface="Calibri" panose="020F0502020204030204" pitchFamily="34" charset="0"/>
              </a:rPr>
              <a:t>The design work involved with outdoor sport facility projects falls specifically under the discipline of Civil Engineering. However, </a:t>
            </a:r>
            <a:r>
              <a:rPr lang="en-US" sz="2500" dirty="0">
                <a:highlight>
                  <a:srgbClr val="FFFF00"/>
                </a:highlight>
                <a:latin typeface="Calibri" panose="020F0502020204030204" pitchFamily="34" charset="0"/>
                <a:cs typeface="Calibri" panose="020F0502020204030204" pitchFamily="34" charset="0"/>
              </a:rPr>
              <a:t>typical Civil Engineering standards and practices are not enough. These projects require specific engineering experience in Sports Facility Design or what we call “Sports Engineering.”</a:t>
            </a:r>
            <a:r>
              <a:rPr lang="en-US" sz="2500" dirty="0">
                <a:highlight>
                  <a:srgbClr val="C0C0C0"/>
                </a:highlight>
                <a:latin typeface="Calibri" panose="020F0502020204030204" pitchFamily="34" charset="0"/>
                <a:cs typeface="Calibri" panose="020F0502020204030204" pitchFamily="34" charset="0"/>
              </a:rPr>
              <a:t>  </a:t>
            </a:r>
          </a:p>
          <a:p>
            <a:pPr>
              <a:lnSpc>
                <a:spcPts val="2400"/>
              </a:lnSpc>
            </a:pPr>
            <a:r>
              <a:rPr lang="en-US" sz="2500" dirty="0">
                <a:latin typeface="Calibri" panose="020F0502020204030204" pitchFamily="34" charset="0"/>
                <a:cs typeface="Calibri" panose="020F0502020204030204" pitchFamily="34" charset="0"/>
              </a:rPr>
              <a:t>The uniqueness of outdoor sports facilities, together with the expectation of perfection that they carry, mandate that the design team have extensive and specific experience with the type of project. </a:t>
            </a:r>
            <a:r>
              <a:rPr lang="en-US" sz="2500" dirty="0">
                <a:highlight>
                  <a:srgbClr val="FFFF00"/>
                </a:highlight>
                <a:latin typeface="Calibri" panose="020F0502020204030204" pitchFamily="34" charset="0"/>
                <a:cs typeface="Calibri" panose="020F0502020204030204" pitchFamily="34" charset="0"/>
              </a:rPr>
              <a:t>CEI is the only Civil Engineering firm in the State of Texas that offers this unique combination (both Civil and Sports Engineering), having vast experience in each.  </a:t>
            </a:r>
            <a:r>
              <a:rPr lang="en-US" sz="2500" dirty="0">
                <a:latin typeface="Calibri" panose="020F0502020204030204" pitchFamily="34" charset="0"/>
                <a:cs typeface="Calibri" panose="020F0502020204030204" pitchFamily="34" charset="0"/>
              </a:rPr>
              <a:t>In both disciplines of engineering, we continually strive to be the most experienced and qualified Consultants. We do this by empowering our </a:t>
            </a:r>
            <a:r>
              <a:rPr lang="en-US" sz="2500" dirty="0">
                <a:highlight>
                  <a:srgbClr val="FFFF00"/>
                </a:highlight>
                <a:latin typeface="Calibri" panose="020F0502020204030204" pitchFamily="34" charset="0"/>
                <a:cs typeface="Calibri" panose="020F0502020204030204" pitchFamily="34" charset="0"/>
              </a:rPr>
              <a:t>Sports Facility Team </a:t>
            </a:r>
            <a:r>
              <a:rPr lang="en-US" sz="2500" dirty="0">
                <a:latin typeface="Calibri" panose="020F0502020204030204" pitchFamily="34" charset="0"/>
                <a:cs typeface="Calibri" panose="020F0502020204030204" pitchFamily="34" charset="0"/>
              </a:rPr>
              <a:t>(made up of Civil Engineers, Designers, and Managers) to dedicate all of their time to the outdoor sports facility industry. Year after year and project after project, this team grows its database of design standards specific to outdoor sports facility projects.  This enables them to provide time-proven design techniques, standards, principals, and practices that ensure competitive pricing and top-end/long-term quality. Additionally, their consistency and longevity in the industry have resulted in </a:t>
            </a:r>
            <a:r>
              <a:rPr lang="en-US" sz="2500" dirty="0">
                <a:highlight>
                  <a:srgbClr val="FFFF00"/>
                </a:highlight>
                <a:latin typeface="Calibri" panose="020F0502020204030204" pitchFamily="34" charset="0"/>
                <a:cs typeface="Calibri" panose="020F0502020204030204" pitchFamily="34" charset="0"/>
              </a:rPr>
              <a:t>strong working relationships with the contractors and manufacturers </a:t>
            </a:r>
            <a:r>
              <a:rPr lang="en-US" sz="2500" dirty="0">
                <a:latin typeface="Calibri" panose="020F0502020204030204" pitchFamily="34" charset="0"/>
                <a:cs typeface="Calibri" panose="020F0502020204030204" pitchFamily="34" charset="0"/>
              </a:rPr>
              <a:t>that provide goods and services to the Sports Industry.  In summary, this team is uniquely qualified to guide the Client in all aspects of a project, from conceptual planning and cost estimating until the final close-out. </a:t>
            </a:r>
          </a:p>
          <a:p>
            <a:pPr>
              <a:lnSpc>
                <a:spcPts val="2400"/>
              </a:lnSpc>
            </a:pPr>
            <a:endParaRPr lang="en-US" dirty="0"/>
          </a:p>
        </p:txBody>
      </p:sp>
      <p:sp>
        <p:nvSpPr>
          <p:cNvPr id="7" name="object 3">
            <a:extLst>
              <a:ext uri="{FF2B5EF4-FFF2-40B4-BE49-F238E27FC236}">
                <a16:creationId xmlns:a16="http://schemas.microsoft.com/office/drawing/2014/main" id="{D38694C4-8D29-FA22-0BC6-A0BE515C08A6}"/>
              </a:ext>
            </a:extLst>
          </p:cNvPr>
          <p:cNvSpPr/>
          <p:nvPr/>
        </p:nvSpPr>
        <p:spPr>
          <a:xfrm>
            <a:off x="10575035" y="0"/>
            <a:ext cx="1614170" cy="1143000"/>
          </a:xfrm>
          <a:custGeom>
            <a:avLst/>
            <a:gdLst/>
            <a:ahLst/>
            <a:cxnLst/>
            <a:rect l="l" t="t" r="r" b="b"/>
            <a:pathLst>
              <a:path w="1614170" h="1143000">
                <a:moveTo>
                  <a:pt x="0" y="1143000"/>
                </a:moveTo>
                <a:lnTo>
                  <a:pt x="1613916" y="1143000"/>
                </a:lnTo>
                <a:lnTo>
                  <a:pt x="1613916" y="0"/>
                </a:lnTo>
                <a:lnTo>
                  <a:pt x="0" y="0"/>
                </a:lnTo>
                <a:lnTo>
                  <a:pt x="0" y="1143000"/>
                </a:lnTo>
                <a:close/>
              </a:path>
            </a:pathLst>
          </a:custGeom>
          <a:solidFill>
            <a:srgbClr val="004981"/>
          </a:solidFill>
        </p:spPr>
        <p:txBody>
          <a:bodyPr wrap="square" lIns="0" tIns="0" rIns="0" bIns="0" rtlCol="0"/>
          <a:lstStyle/>
          <a:p>
            <a:endParaRPr/>
          </a:p>
        </p:txBody>
      </p:sp>
      <p:sp>
        <p:nvSpPr>
          <p:cNvPr id="8" name="object 2">
            <a:extLst>
              <a:ext uri="{FF2B5EF4-FFF2-40B4-BE49-F238E27FC236}">
                <a16:creationId xmlns:a16="http://schemas.microsoft.com/office/drawing/2014/main" id="{D141933A-860F-95B4-BEF9-3FDCC3F23F21}"/>
              </a:ext>
            </a:extLst>
          </p:cNvPr>
          <p:cNvSpPr/>
          <p:nvPr/>
        </p:nvSpPr>
        <p:spPr>
          <a:xfrm>
            <a:off x="-1" y="0"/>
            <a:ext cx="10575036" cy="1143000"/>
          </a:xfrm>
          <a:prstGeom prst="rect">
            <a:avLst/>
          </a:prstGeom>
          <a:blipFill>
            <a:blip r:embed="rId2" cstate="print"/>
            <a:stretch>
              <a:fillRect/>
            </a:stretch>
          </a:blipFill>
        </p:spPr>
        <p:txBody>
          <a:bodyPr wrap="square" lIns="0" tIns="0" rIns="0" bIns="0" rtlCol="0"/>
          <a:lstStyle/>
          <a:p>
            <a:endParaRPr/>
          </a:p>
        </p:txBody>
      </p:sp>
      <p:pic>
        <p:nvPicPr>
          <p:cNvPr id="9" name="Picture 8" descr="Logo&#10;&#10;Description automatically generated">
            <a:extLst>
              <a:ext uri="{FF2B5EF4-FFF2-40B4-BE49-F238E27FC236}">
                <a16:creationId xmlns:a16="http://schemas.microsoft.com/office/drawing/2014/main" id="{140F8E2D-AA04-A9FD-B7A7-8015387B12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2278" y="107685"/>
            <a:ext cx="1079684" cy="927629"/>
          </a:xfrm>
          <a:prstGeom prst="rect">
            <a:avLst/>
          </a:prstGeom>
        </p:spPr>
      </p:pic>
      <p:sp>
        <p:nvSpPr>
          <p:cNvPr id="10" name="TextBox 9">
            <a:extLst>
              <a:ext uri="{FF2B5EF4-FFF2-40B4-BE49-F238E27FC236}">
                <a16:creationId xmlns:a16="http://schemas.microsoft.com/office/drawing/2014/main" id="{293B35FD-F69C-67B8-147C-CF65FA610340}"/>
              </a:ext>
            </a:extLst>
          </p:cNvPr>
          <p:cNvSpPr txBox="1"/>
          <p:nvPr/>
        </p:nvSpPr>
        <p:spPr>
          <a:xfrm>
            <a:off x="759542" y="65782"/>
            <a:ext cx="9357852" cy="1077218"/>
          </a:xfrm>
          <a:prstGeom prst="rect">
            <a:avLst/>
          </a:prstGeom>
          <a:noFill/>
        </p:spPr>
        <p:txBody>
          <a:bodyPr wrap="square">
            <a:spAutoFit/>
          </a:bodyPr>
          <a:lstStyle/>
          <a:p>
            <a:r>
              <a:rPr lang="en-US" sz="3600" dirty="0">
                <a:solidFill>
                  <a:schemeClr val="bg1"/>
                </a:solidFill>
                <a:latin typeface="Calibri" panose="020F0502020204030204" pitchFamily="34" charset="0"/>
                <a:ea typeface="Fira Sans Light" panose="020B0403050000020004" pitchFamily="34" charset="0"/>
                <a:cs typeface="Calibri" panose="020F0502020204030204" pitchFamily="34" charset="0"/>
              </a:rPr>
              <a:t> </a:t>
            </a:r>
            <a:r>
              <a:rPr lang="en-US" sz="3600" b="1" dirty="0">
                <a:solidFill>
                  <a:schemeClr val="bg1"/>
                </a:solidFill>
                <a:latin typeface="Calibri" panose="020F0502020204030204" pitchFamily="34" charset="0"/>
                <a:ea typeface="Fira Sans Light" panose="020B0403050000020004" pitchFamily="34" charset="0"/>
                <a:cs typeface="Calibri" panose="020F0502020204030204" pitchFamily="34" charset="0"/>
              </a:rPr>
              <a:t>Turf Project Team/Approach</a:t>
            </a:r>
            <a:br>
              <a:rPr lang="en-US" sz="3600" b="1" dirty="0">
                <a:solidFill>
                  <a:schemeClr val="bg1"/>
                </a:solidFill>
                <a:latin typeface="Calibri" panose="020F0502020204030204" pitchFamily="34" charset="0"/>
                <a:ea typeface="Fira Sans Light" panose="020B0403050000020004" pitchFamily="34" charset="0"/>
                <a:cs typeface="Calibri" panose="020F0502020204030204" pitchFamily="34" charset="0"/>
              </a:rPr>
            </a:br>
            <a:r>
              <a:rPr lang="en-US" sz="2800" b="1" dirty="0">
                <a:solidFill>
                  <a:schemeClr val="bg1"/>
                </a:solidFill>
                <a:latin typeface="Calibri" panose="020F0502020204030204" pitchFamily="34" charset="0"/>
                <a:ea typeface="Fira Sans Light" panose="020B0403050000020004" pitchFamily="34" charset="0"/>
                <a:cs typeface="Calibri" panose="020F0502020204030204" pitchFamily="34" charset="0"/>
              </a:rPr>
              <a:t>       - </a:t>
            </a:r>
            <a:r>
              <a:rPr lang="en-US" sz="2800" dirty="0">
                <a:solidFill>
                  <a:schemeClr val="bg1"/>
                </a:solidFill>
                <a:latin typeface="Calibri" panose="020F0502020204030204" pitchFamily="34" charset="0"/>
                <a:ea typeface="Fira Sans Light" panose="020B0403050000020004" pitchFamily="34" charset="0"/>
                <a:cs typeface="Calibri" panose="020F0502020204030204" pitchFamily="34" charset="0"/>
              </a:rPr>
              <a:t>Sports Engineering Makes the Difference</a:t>
            </a:r>
            <a:endParaRPr lang="en-US" sz="2800" dirty="0"/>
          </a:p>
        </p:txBody>
      </p:sp>
    </p:spTree>
    <p:extLst>
      <p:ext uri="{BB962C8B-B14F-4D97-AF65-F5344CB8AC3E}">
        <p14:creationId xmlns:p14="http://schemas.microsoft.com/office/powerpoint/2010/main" val="2834107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75F169-FE16-2378-C1B2-31778B1629BE}"/>
              </a:ext>
            </a:extLst>
          </p:cNvPr>
          <p:cNvSpPr>
            <a:spLocks noGrp="1"/>
          </p:cNvSpPr>
          <p:nvPr>
            <p:ph idx="1"/>
          </p:nvPr>
        </p:nvSpPr>
        <p:spPr>
          <a:xfrm>
            <a:off x="866520" y="1520824"/>
            <a:ext cx="10515600" cy="5337175"/>
          </a:xfrm>
        </p:spPr>
        <p:txBody>
          <a:bodyPr>
            <a:normAutofit/>
          </a:bodyPr>
          <a:lstStyle/>
          <a:p>
            <a:pPr>
              <a:lnSpc>
                <a:spcPts val="2400"/>
              </a:lnSpc>
            </a:pPr>
            <a:r>
              <a:rPr lang="en-US" sz="1900" dirty="0">
                <a:latin typeface="Calibri" panose="020F0502020204030204" pitchFamily="34" charset="0"/>
                <a:cs typeface="Calibri" panose="020F0502020204030204" pitchFamily="34" charset="0"/>
              </a:rPr>
              <a:t>During the Planning Phase of a project, our Sports Facility Team works personally with the Client to </a:t>
            </a:r>
            <a:r>
              <a:rPr lang="en-US" sz="1900" dirty="0">
                <a:highlight>
                  <a:srgbClr val="FFFF00"/>
                </a:highlight>
                <a:latin typeface="Calibri" panose="020F0502020204030204" pitchFamily="34" charset="0"/>
                <a:cs typeface="Calibri" panose="020F0502020204030204" pitchFamily="34" charset="0"/>
              </a:rPr>
              <a:t>create concept plans and budgets that consider all options and controlling criteria. </a:t>
            </a:r>
            <a:r>
              <a:rPr lang="en-US" sz="1900" dirty="0">
                <a:latin typeface="Calibri" panose="020F0502020204030204" pitchFamily="34" charset="0"/>
                <a:cs typeface="Calibri" panose="020F0502020204030204" pitchFamily="34" charset="0"/>
              </a:rPr>
              <a:t>This sets the project off on the right foot by </a:t>
            </a:r>
            <a:r>
              <a:rPr lang="en-US" sz="1900" dirty="0">
                <a:highlight>
                  <a:srgbClr val="FFFF00"/>
                </a:highlight>
                <a:latin typeface="Calibri" panose="020F0502020204030204" pitchFamily="34" charset="0"/>
                <a:cs typeface="Calibri" panose="020F0502020204030204" pitchFamily="34" charset="0"/>
              </a:rPr>
              <a:t>reducing the unknowns </a:t>
            </a:r>
            <a:r>
              <a:rPr lang="en-US" sz="1900" dirty="0">
                <a:latin typeface="Calibri" panose="020F0502020204030204" pitchFamily="34" charset="0"/>
                <a:cs typeface="Calibri" panose="020F0502020204030204" pitchFamily="34" charset="0"/>
              </a:rPr>
              <a:t>and making a solid plan forward. During the Design Phase, our team works closely with the Client to capture expectations while ensuring quality by using their vast industry knowledge to create thorough and reliable construction drawings, specifications, and proposal documents that are performance-based (no one Contractor or Vendor is favored). This creates an optimized proposal environment to ensure the best possible pricing while protecting quality. During the Construction Phase, the team works continually to </a:t>
            </a:r>
            <a:r>
              <a:rPr lang="en-US" sz="1900" dirty="0">
                <a:highlight>
                  <a:srgbClr val="FFFF00"/>
                </a:highlight>
                <a:latin typeface="Calibri" panose="020F0502020204030204" pitchFamily="34" charset="0"/>
                <a:cs typeface="Calibri" panose="020F0502020204030204" pitchFamily="34" charset="0"/>
              </a:rPr>
              <a:t>ensure that the Client’s interests and expectations are met </a:t>
            </a:r>
            <a:r>
              <a:rPr lang="en-US" sz="1900" dirty="0">
                <a:latin typeface="Calibri" panose="020F0502020204030204" pitchFamily="34" charset="0"/>
                <a:cs typeface="Calibri" panose="020F0502020204030204" pitchFamily="34" charset="0"/>
              </a:rPr>
              <a:t>as they manage the project, conduct weekly progress meetings, provide weekly observations of the work, and in every way, </a:t>
            </a:r>
            <a:r>
              <a:rPr lang="en-US" sz="1900" dirty="0">
                <a:highlight>
                  <a:srgbClr val="FFFF00"/>
                </a:highlight>
                <a:latin typeface="Calibri" panose="020F0502020204030204" pitchFamily="34" charset="0"/>
                <a:cs typeface="Calibri" panose="020F0502020204030204" pitchFamily="34" charset="0"/>
              </a:rPr>
              <a:t>work with the Contractor and Client to make sure the drawings and specifications are strictly followed. </a:t>
            </a:r>
            <a:r>
              <a:rPr lang="en-US" sz="1900" dirty="0">
                <a:latin typeface="Calibri" panose="020F0502020204030204" pitchFamily="34" charset="0"/>
                <a:cs typeface="Calibri" panose="020F0502020204030204" pitchFamily="34" charset="0"/>
              </a:rPr>
              <a:t>The Client can rest assured.</a:t>
            </a:r>
          </a:p>
          <a:p>
            <a:pPr>
              <a:lnSpc>
                <a:spcPts val="2400"/>
              </a:lnSpc>
            </a:pPr>
            <a:r>
              <a:rPr lang="en-US" sz="1900" dirty="0">
                <a:latin typeface="Calibri" panose="020F0502020204030204" pitchFamily="34" charset="0"/>
                <a:cs typeface="Calibri" panose="020F0502020204030204" pitchFamily="34" charset="0"/>
              </a:rPr>
              <a:t>Throughout the project, Jeff Bresee, PE, will lead the Sports Facility Team and will be the direct point of contact for the Client. Jeff will be supported by Kevin Hall as the project Land Survey Manager, Chance Hawkins as the project Design Manager, Andrew Slyter as the project Technical Engineer, and Richard Scoggin as the Project Construction Manager.</a:t>
            </a:r>
            <a:endParaRPr lang="en-US" sz="1900" dirty="0"/>
          </a:p>
        </p:txBody>
      </p:sp>
      <p:sp>
        <p:nvSpPr>
          <p:cNvPr id="9" name="object 3">
            <a:extLst>
              <a:ext uri="{FF2B5EF4-FFF2-40B4-BE49-F238E27FC236}">
                <a16:creationId xmlns:a16="http://schemas.microsoft.com/office/drawing/2014/main" id="{220E219C-408D-AD7D-7C74-5D2C9679D500}"/>
              </a:ext>
            </a:extLst>
          </p:cNvPr>
          <p:cNvSpPr/>
          <p:nvPr/>
        </p:nvSpPr>
        <p:spPr>
          <a:xfrm>
            <a:off x="10575035" y="0"/>
            <a:ext cx="1614170" cy="1143000"/>
          </a:xfrm>
          <a:custGeom>
            <a:avLst/>
            <a:gdLst/>
            <a:ahLst/>
            <a:cxnLst/>
            <a:rect l="l" t="t" r="r" b="b"/>
            <a:pathLst>
              <a:path w="1614170" h="1143000">
                <a:moveTo>
                  <a:pt x="0" y="1143000"/>
                </a:moveTo>
                <a:lnTo>
                  <a:pt x="1613916" y="1143000"/>
                </a:lnTo>
                <a:lnTo>
                  <a:pt x="1613916" y="0"/>
                </a:lnTo>
                <a:lnTo>
                  <a:pt x="0" y="0"/>
                </a:lnTo>
                <a:lnTo>
                  <a:pt x="0" y="1143000"/>
                </a:lnTo>
                <a:close/>
              </a:path>
            </a:pathLst>
          </a:custGeom>
          <a:solidFill>
            <a:srgbClr val="004981"/>
          </a:solidFill>
        </p:spPr>
        <p:txBody>
          <a:bodyPr wrap="square" lIns="0" tIns="0" rIns="0" bIns="0" rtlCol="0"/>
          <a:lstStyle/>
          <a:p>
            <a:endParaRPr/>
          </a:p>
        </p:txBody>
      </p:sp>
      <p:sp>
        <p:nvSpPr>
          <p:cNvPr id="10" name="object 2">
            <a:extLst>
              <a:ext uri="{FF2B5EF4-FFF2-40B4-BE49-F238E27FC236}">
                <a16:creationId xmlns:a16="http://schemas.microsoft.com/office/drawing/2014/main" id="{594CA64C-209E-19A4-E614-8A015AEAF807}"/>
              </a:ext>
            </a:extLst>
          </p:cNvPr>
          <p:cNvSpPr/>
          <p:nvPr/>
        </p:nvSpPr>
        <p:spPr>
          <a:xfrm>
            <a:off x="-1" y="0"/>
            <a:ext cx="10575036" cy="1143000"/>
          </a:xfrm>
          <a:prstGeom prst="rect">
            <a:avLst/>
          </a:prstGeom>
          <a:blipFill>
            <a:blip r:embed="rId2" cstate="print"/>
            <a:stretch>
              <a:fillRect/>
            </a:stretch>
          </a:blipFill>
        </p:spPr>
        <p:txBody>
          <a:bodyPr wrap="square" lIns="0" tIns="0" rIns="0" bIns="0" rtlCol="0"/>
          <a:lstStyle/>
          <a:p>
            <a:endParaRPr/>
          </a:p>
        </p:txBody>
      </p:sp>
      <p:pic>
        <p:nvPicPr>
          <p:cNvPr id="11" name="Picture 10" descr="Logo&#10;&#10;Description automatically generated">
            <a:extLst>
              <a:ext uri="{FF2B5EF4-FFF2-40B4-BE49-F238E27FC236}">
                <a16:creationId xmlns:a16="http://schemas.microsoft.com/office/drawing/2014/main" id="{EFD1E407-997C-E71E-D811-9D67EDEAC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2278" y="107685"/>
            <a:ext cx="1079684" cy="927629"/>
          </a:xfrm>
          <a:prstGeom prst="rect">
            <a:avLst/>
          </a:prstGeom>
        </p:spPr>
      </p:pic>
      <p:sp>
        <p:nvSpPr>
          <p:cNvPr id="8" name="TextBox 7">
            <a:extLst>
              <a:ext uri="{FF2B5EF4-FFF2-40B4-BE49-F238E27FC236}">
                <a16:creationId xmlns:a16="http://schemas.microsoft.com/office/drawing/2014/main" id="{479BD3A5-565D-F0D3-44BC-AFA881B571BE}"/>
              </a:ext>
            </a:extLst>
          </p:cNvPr>
          <p:cNvSpPr txBox="1"/>
          <p:nvPr/>
        </p:nvSpPr>
        <p:spPr>
          <a:xfrm>
            <a:off x="759542" y="65782"/>
            <a:ext cx="9357852" cy="1077218"/>
          </a:xfrm>
          <a:prstGeom prst="rect">
            <a:avLst/>
          </a:prstGeom>
          <a:noFill/>
        </p:spPr>
        <p:txBody>
          <a:bodyPr wrap="square">
            <a:spAutoFit/>
          </a:bodyPr>
          <a:lstStyle/>
          <a:p>
            <a:r>
              <a:rPr lang="en-US" sz="3600" dirty="0">
                <a:solidFill>
                  <a:schemeClr val="bg1"/>
                </a:solidFill>
                <a:latin typeface="Calibri" panose="020F0502020204030204" pitchFamily="34" charset="0"/>
                <a:ea typeface="Fira Sans Light" panose="020B0403050000020004" pitchFamily="34" charset="0"/>
                <a:cs typeface="Calibri" panose="020F0502020204030204" pitchFamily="34" charset="0"/>
              </a:rPr>
              <a:t> </a:t>
            </a:r>
            <a:r>
              <a:rPr lang="en-US" sz="3600" b="1" dirty="0">
                <a:solidFill>
                  <a:schemeClr val="bg1"/>
                </a:solidFill>
                <a:latin typeface="Calibri" panose="020F0502020204030204" pitchFamily="34" charset="0"/>
                <a:ea typeface="Fira Sans Light" panose="020B0403050000020004" pitchFamily="34" charset="0"/>
                <a:cs typeface="Calibri" panose="020F0502020204030204" pitchFamily="34" charset="0"/>
              </a:rPr>
              <a:t>Turf Project Team/Approach</a:t>
            </a:r>
            <a:br>
              <a:rPr lang="en-US" sz="3600" b="1" dirty="0">
                <a:solidFill>
                  <a:schemeClr val="bg1"/>
                </a:solidFill>
                <a:latin typeface="Calibri" panose="020F0502020204030204" pitchFamily="34" charset="0"/>
                <a:ea typeface="Fira Sans Light" panose="020B0403050000020004" pitchFamily="34" charset="0"/>
                <a:cs typeface="Calibri" panose="020F0502020204030204" pitchFamily="34" charset="0"/>
              </a:rPr>
            </a:br>
            <a:r>
              <a:rPr lang="en-US" sz="2800" b="1" dirty="0">
                <a:solidFill>
                  <a:schemeClr val="bg1"/>
                </a:solidFill>
                <a:latin typeface="Calibri" panose="020F0502020204030204" pitchFamily="34" charset="0"/>
                <a:ea typeface="Fira Sans Light" panose="020B0403050000020004" pitchFamily="34" charset="0"/>
                <a:cs typeface="Calibri" panose="020F0502020204030204" pitchFamily="34" charset="0"/>
              </a:rPr>
              <a:t>       - </a:t>
            </a:r>
            <a:r>
              <a:rPr lang="en-US" sz="2800" dirty="0">
                <a:solidFill>
                  <a:schemeClr val="bg1"/>
                </a:solidFill>
                <a:latin typeface="Calibri" panose="020F0502020204030204" pitchFamily="34" charset="0"/>
                <a:ea typeface="Fira Sans Light" panose="020B0403050000020004" pitchFamily="34" charset="0"/>
                <a:cs typeface="Calibri" panose="020F0502020204030204" pitchFamily="34" charset="0"/>
              </a:rPr>
              <a:t>Sports Engineering Makes the Difference</a:t>
            </a:r>
            <a:endParaRPr lang="en-US" sz="2800" dirty="0"/>
          </a:p>
        </p:txBody>
      </p:sp>
    </p:spTree>
    <p:extLst>
      <p:ext uri="{BB962C8B-B14F-4D97-AF65-F5344CB8AC3E}">
        <p14:creationId xmlns:p14="http://schemas.microsoft.com/office/powerpoint/2010/main" val="2393812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4FDFA6F8-E9AE-A389-BE31-B1129D84F30F}"/>
              </a:ext>
            </a:extLst>
          </p:cNvPr>
          <p:cNvSpPr/>
          <p:nvPr/>
        </p:nvSpPr>
        <p:spPr>
          <a:xfrm>
            <a:off x="10575035" y="0"/>
            <a:ext cx="1614170" cy="1143000"/>
          </a:xfrm>
          <a:custGeom>
            <a:avLst/>
            <a:gdLst/>
            <a:ahLst/>
            <a:cxnLst/>
            <a:rect l="l" t="t" r="r" b="b"/>
            <a:pathLst>
              <a:path w="1614170" h="1143000">
                <a:moveTo>
                  <a:pt x="0" y="1143000"/>
                </a:moveTo>
                <a:lnTo>
                  <a:pt x="1613916" y="1143000"/>
                </a:lnTo>
                <a:lnTo>
                  <a:pt x="1613916" y="0"/>
                </a:lnTo>
                <a:lnTo>
                  <a:pt x="0" y="0"/>
                </a:lnTo>
                <a:lnTo>
                  <a:pt x="0" y="1143000"/>
                </a:lnTo>
                <a:close/>
              </a:path>
            </a:pathLst>
          </a:custGeom>
          <a:solidFill>
            <a:srgbClr val="004981"/>
          </a:solidFill>
        </p:spPr>
        <p:txBody>
          <a:bodyPr wrap="square" lIns="0" tIns="0" rIns="0" bIns="0" rtlCol="0"/>
          <a:lstStyle/>
          <a:p>
            <a:endParaRPr/>
          </a:p>
        </p:txBody>
      </p:sp>
      <p:sp>
        <p:nvSpPr>
          <p:cNvPr id="3" name="Content Placeholder 2">
            <a:extLst>
              <a:ext uri="{FF2B5EF4-FFF2-40B4-BE49-F238E27FC236}">
                <a16:creationId xmlns:a16="http://schemas.microsoft.com/office/drawing/2014/main" id="{E070A7F5-28EA-7136-C971-F08FC41729A3}"/>
              </a:ext>
            </a:extLst>
          </p:cNvPr>
          <p:cNvSpPr txBox="1">
            <a:spLocks/>
          </p:cNvSpPr>
          <p:nvPr/>
        </p:nvSpPr>
        <p:spPr>
          <a:xfrm>
            <a:off x="651510" y="1522157"/>
            <a:ext cx="10888980" cy="466725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Bef>
                <a:spcPts val="0"/>
              </a:spcBef>
              <a:buFont typeface="+mj-lt"/>
              <a:buAutoNum type="arabicPeriod"/>
            </a:pPr>
            <a:r>
              <a:rPr lang="en-US" dirty="0">
                <a:latin typeface="Calibri" panose="020F0502020204030204" pitchFamily="34" charset="0"/>
                <a:ea typeface="Times New Roman" panose="02020603050405020304" pitchFamily="18" charset="0"/>
              </a:rPr>
              <a:t>We secure the best market price for your project</a:t>
            </a:r>
          </a:p>
          <a:p>
            <a:pPr marL="342900" indent="-342900">
              <a:spcBef>
                <a:spcPts val="0"/>
              </a:spcBef>
              <a:buFont typeface="+mj-lt"/>
              <a:buAutoNum type="arabicPeriod"/>
            </a:pPr>
            <a:endParaRPr lang="en-US" dirty="0">
              <a:latin typeface="Calibri" panose="020F0502020204030204" pitchFamily="34" charset="0"/>
              <a:ea typeface="Calibri" panose="020F0502020204030204" pitchFamily="34" charset="0"/>
            </a:endParaRPr>
          </a:p>
          <a:p>
            <a:pPr marL="342900" indent="-342900">
              <a:spcBef>
                <a:spcPts val="0"/>
              </a:spcBef>
              <a:buFont typeface="+mj-lt"/>
              <a:buAutoNum type="arabicPeriod"/>
            </a:pPr>
            <a:r>
              <a:rPr lang="en-US" dirty="0">
                <a:latin typeface="Calibri" panose="020F0502020204030204" pitchFamily="34" charset="0"/>
                <a:ea typeface="Times New Roman" panose="02020603050405020304" pitchFamily="18" charset="0"/>
              </a:rPr>
              <a:t>Our designs are proven to withstand extreme environmental conditions</a:t>
            </a:r>
          </a:p>
          <a:p>
            <a:pPr marL="342900" indent="-342900">
              <a:spcBef>
                <a:spcPts val="0"/>
              </a:spcBef>
              <a:buFont typeface="+mj-lt"/>
              <a:buAutoNum type="arabicPeriod"/>
            </a:pPr>
            <a:endParaRPr lang="en-US" dirty="0">
              <a:latin typeface="Calibri" panose="020F0502020204030204" pitchFamily="34" charset="0"/>
              <a:ea typeface="Calibri" panose="020F0502020204030204" pitchFamily="34" charset="0"/>
            </a:endParaRPr>
          </a:p>
          <a:p>
            <a:pPr marL="342900" indent="-342900">
              <a:spcBef>
                <a:spcPts val="0"/>
              </a:spcBef>
              <a:buFont typeface="+mj-lt"/>
              <a:buAutoNum type="arabicPeriod"/>
            </a:pPr>
            <a:r>
              <a:rPr lang="en-US" dirty="0">
                <a:latin typeface="Calibri" panose="020F0502020204030204" pitchFamily="34" charset="0"/>
                <a:ea typeface="Times New Roman" panose="02020603050405020304" pitchFamily="18" charset="0"/>
              </a:rPr>
              <a:t>We managed the project to stay on time and on budget</a:t>
            </a:r>
          </a:p>
          <a:p>
            <a:pPr marL="342900" indent="-342900">
              <a:spcBef>
                <a:spcPts val="0"/>
              </a:spcBef>
              <a:buFont typeface="+mj-lt"/>
              <a:buAutoNum type="arabicPeriod"/>
            </a:pPr>
            <a:endParaRPr lang="en-US" dirty="0">
              <a:latin typeface="Calibri" panose="020F0502020204030204" pitchFamily="34" charset="0"/>
              <a:ea typeface="Calibri" panose="020F0502020204030204" pitchFamily="34" charset="0"/>
            </a:endParaRPr>
          </a:p>
          <a:p>
            <a:pPr marL="342900" indent="-342900">
              <a:spcBef>
                <a:spcPts val="0"/>
              </a:spcBef>
              <a:buFont typeface="+mj-lt"/>
              <a:buAutoNum type="arabicPeriod"/>
            </a:pPr>
            <a:r>
              <a:rPr lang="en-US" dirty="0">
                <a:latin typeface="Calibri" panose="020F0502020204030204" pitchFamily="34" charset="0"/>
                <a:ea typeface="Times New Roman" panose="02020603050405020304" pitchFamily="18" charset="0"/>
              </a:rPr>
              <a:t>Fulfill expectations that facilities will last</a:t>
            </a:r>
          </a:p>
          <a:p>
            <a:pPr marL="342900" indent="-342900">
              <a:spcBef>
                <a:spcPts val="0"/>
              </a:spcBef>
              <a:buFont typeface="+mj-lt"/>
              <a:buAutoNum type="arabicPeriod"/>
            </a:pPr>
            <a:endParaRPr lang="en-US" dirty="0">
              <a:latin typeface="Calibri" panose="020F0502020204030204" pitchFamily="34" charset="0"/>
              <a:ea typeface="Calibri" panose="020F0502020204030204" pitchFamily="34" charset="0"/>
            </a:endParaRPr>
          </a:p>
          <a:p>
            <a:pPr marL="342900" indent="-342900">
              <a:spcBef>
                <a:spcPts val="0"/>
              </a:spcBef>
              <a:buFont typeface="+mj-lt"/>
              <a:buAutoNum type="arabicPeriod"/>
            </a:pPr>
            <a:r>
              <a:rPr lang="en-US" dirty="0">
                <a:latin typeface="Calibri" panose="020F0502020204030204" pitchFamily="34" charset="0"/>
                <a:ea typeface="Times New Roman" panose="02020603050405020304" pitchFamily="18" charset="0"/>
              </a:rPr>
              <a:t>We mediate on behalf of the district if problems arise</a:t>
            </a:r>
            <a:endParaRPr lang="en-US" dirty="0">
              <a:latin typeface="Calibri" panose="020F0502020204030204" pitchFamily="34" charset="0"/>
              <a:ea typeface="Calibri" panose="020F0502020204030204" pitchFamily="34" charset="0"/>
            </a:endParaRPr>
          </a:p>
          <a:p>
            <a:endParaRPr lang="en-US" dirty="0"/>
          </a:p>
        </p:txBody>
      </p:sp>
      <p:sp>
        <p:nvSpPr>
          <p:cNvPr id="4" name="object 2">
            <a:extLst>
              <a:ext uri="{FF2B5EF4-FFF2-40B4-BE49-F238E27FC236}">
                <a16:creationId xmlns:a16="http://schemas.microsoft.com/office/drawing/2014/main" id="{4B3DB8B1-DC32-3515-8EB4-26CDE7E0B21E}"/>
              </a:ext>
            </a:extLst>
          </p:cNvPr>
          <p:cNvSpPr/>
          <p:nvPr/>
        </p:nvSpPr>
        <p:spPr>
          <a:xfrm>
            <a:off x="0" y="0"/>
            <a:ext cx="10575036" cy="1143000"/>
          </a:xfrm>
          <a:prstGeom prst="rect">
            <a:avLst/>
          </a:prstGeom>
          <a:blipFill>
            <a:blip r:embed="rId2" cstate="print"/>
            <a:stretch>
              <a:fillRect/>
            </a:stretch>
          </a:blipFill>
        </p:spPr>
        <p:txBody>
          <a:bodyPr wrap="square" lIns="0" tIns="0" rIns="0" bIns="0" rtlCol="0"/>
          <a:lstStyle/>
          <a:p>
            <a:endParaRPr/>
          </a:p>
        </p:txBody>
      </p:sp>
      <p:pic>
        <p:nvPicPr>
          <p:cNvPr id="5" name="Picture 4" descr="Logo&#10;&#10;Description automatically generated">
            <a:extLst>
              <a:ext uri="{FF2B5EF4-FFF2-40B4-BE49-F238E27FC236}">
                <a16:creationId xmlns:a16="http://schemas.microsoft.com/office/drawing/2014/main" id="{1749A6F5-81F6-2886-075B-B71374C1B2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2278" y="107685"/>
            <a:ext cx="1079684" cy="927629"/>
          </a:xfrm>
          <a:prstGeom prst="rect">
            <a:avLst/>
          </a:prstGeom>
        </p:spPr>
      </p:pic>
      <p:sp>
        <p:nvSpPr>
          <p:cNvPr id="6" name="TextBox 5">
            <a:extLst>
              <a:ext uri="{FF2B5EF4-FFF2-40B4-BE49-F238E27FC236}">
                <a16:creationId xmlns:a16="http://schemas.microsoft.com/office/drawing/2014/main" id="{99EEE7C0-6FE9-9300-02DD-77F4A7ED7E5C}"/>
              </a:ext>
            </a:extLst>
          </p:cNvPr>
          <p:cNvSpPr txBox="1"/>
          <p:nvPr/>
        </p:nvSpPr>
        <p:spPr>
          <a:xfrm>
            <a:off x="1002535" y="248333"/>
            <a:ext cx="9572499" cy="646331"/>
          </a:xfrm>
          <a:prstGeom prst="rect">
            <a:avLst/>
          </a:prstGeom>
          <a:noFill/>
        </p:spPr>
        <p:txBody>
          <a:bodyPr wrap="square">
            <a:spAutoFit/>
          </a:bodyPr>
          <a:lstStyle/>
          <a:p>
            <a:r>
              <a:rPr lang="en-US" sz="3600" b="1" dirty="0">
                <a:solidFill>
                  <a:schemeClr val="bg1"/>
                </a:solidFill>
                <a:latin typeface="Calibri" panose="020F0502020204030204" pitchFamily="34" charset="0"/>
                <a:ea typeface="Fira Sans Light" panose="020B0403050000020004" pitchFamily="34" charset="0"/>
                <a:cs typeface="Calibri" panose="020F0502020204030204" pitchFamily="34" charset="0"/>
              </a:rPr>
              <a:t>CEI is Confident and Pledges: </a:t>
            </a:r>
            <a:endParaRPr lang="en-US" sz="3600" b="1" dirty="0"/>
          </a:p>
        </p:txBody>
      </p:sp>
    </p:spTree>
    <p:extLst>
      <p:ext uri="{BB962C8B-B14F-4D97-AF65-F5344CB8AC3E}">
        <p14:creationId xmlns:p14="http://schemas.microsoft.com/office/powerpoint/2010/main" val="12721684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3">
            <a:extLst>
              <a:ext uri="{FF2B5EF4-FFF2-40B4-BE49-F238E27FC236}">
                <a16:creationId xmlns:a16="http://schemas.microsoft.com/office/drawing/2014/main" id="{7C1048D0-C8D9-9D5D-A3E7-C99954CE4A79}"/>
              </a:ext>
            </a:extLst>
          </p:cNvPr>
          <p:cNvPicPr>
            <a:picLocks noChangeAspect="1"/>
          </p:cNvPicPr>
          <p:nvPr/>
        </p:nvPicPr>
        <p:blipFill rotWithShape="1">
          <a:blip r:embed="rId2"/>
          <a:srcRect r="22844" b="15893"/>
          <a:stretch/>
        </p:blipFill>
        <p:spPr>
          <a:xfrm>
            <a:off x="3134773" y="2550979"/>
            <a:ext cx="5922453" cy="1756041"/>
          </a:xfrm>
          <a:prstGeom prst="rect">
            <a:avLst/>
          </a:prstGeom>
        </p:spPr>
      </p:pic>
      <p:sp>
        <p:nvSpPr>
          <p:cNvPr id="9" name="object 3">
            <a:extLst>
              <a:ext uri="{FF2B5EF4-FFF2-40B4-BE49-F238E27FC236}">
                <a16:creationId xmlns:a16="http://schemas.microsoft.com/office/drawing/2014/main" id="{220E219C-408D-AD7D-7C74-5D2C9679D500}"/>
              </a:ext>
            </a:extLst>
          </p:cNvPr>
          <p:cNvSpPr/>
          <p:nvPr/>
        </p:nvSpPr>
        <p:spPr>
          <a:xfrm>
            <a:off x="10575035" y="0"/>
            <a:ext cx="1614170" cy="1143000"/>
          </a:xfrm>
          <a:custGeom>
            <a:avLst/>
            <a:gdLst/>
            <a:ahLst/>
            <a:cxnLst/>
            <a:rect l="l" t="t" r="r" b="b"/>
            <a:pathLst>
              <a:path w="1614170" h="1143000">
                <a:moveTo>
                  <a:pt x="0" y="1143000"/>
                </a:moveTo>
                <a:lnTo>
                  <a:pt x="1613916" y="1143000"/>
                </a:lnTo>
                <a:lnTo>
                  <a:pt x="1613916" y="0"/>
                </a:lnTo>
                <a:lnTo>
                  <a:pt x="0" y="0"/>
                </a:lnTo>
                <a:lnTo>
                  <a:pt x="0" y="1143000"/>
                </a:lnTo>
                <a:close/>
              </a:path>
            </a:pathLst>
          </a:custGeom>
          <a:solidFill>
            <a:srgbClr val="004981"/>
          </a:solidFill>
        </p:spPr>
        <p:txBody>
          <a:bodyPr wrap="square" lIns="0" tIns="0" rIns="0" bIns="0" rtlCol="0"/>
          <a:lstStyle/>
          <a:p>
            <a:endParaRPr/>
          </a:p>
        </p:txBody>
      </p:sp>
      <p:sp>
        <p:nvSpPr>
          <p:cNvPr id="10" name="object 2">
            <a:extLst>
              <a:ext uri="{FF2B5EF4-FFF2-40B4-BE49-F238E27FC236}">
                <a16:creationId xmlns:a16="http://schemas.microsoft.com/office/drawing/2014/main" id="{594CA64C-209E-19A4-E614-8A015AEAF807}"/>
              </a:ext>
            </a:extLst>
          </p:cNvPr>
          <p:cNvSpPr/>
          <p:nvPr/>
        </p:nvSpPr>
        <p:spPr>
          <a:xfrm>
            <a:off x="-1" y="0"/>
            <a:ext cx="10575036" cy="1143000"/>
          </a:xfrm>
          <a:prstGeom prst="rect">
            <a:avLst/>
          </a:prstGeom>
          <a:blipFill>
            <a:blip r:embed="rId3" cstate="print"/>
            <a:stretch>
              <a:fillRect/>
            </a:stretch>
          </a:blipFill>
        </p:spPr>
        <p:txBody>
          <a:bodyPr wrap="square" lIns="0" tIns="0" rIns="0" bIns="0" rtlCol="0"/>
          <a:lstStyle/>
          <a:p>
            <a:endParaRPr/>
          </a:p>
        </p:txBody>
      </p:sp>
      <p:pic>
        <p:nvPicPr>
          <p:cNvPr id="11" name="Picture 10" descr="Logo&#10;&#10;Description automatically generated">
            <a:extLst>
              <a:ext uri="{FF2B5EF4-FFF2-40B4-BE49-F238E27FC236}">
                <a16:creationId xmlns:a16="http://schemas.microsoft.com/office/drawing/2014/main" id="{EFD1E407-997C-E71E-D811-9D67EDEAC8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2278" y="107685"/>
            <a:ext cx="1079684" cy="927629"/>
          </a:xfrm>
          <a:prstGeom prst="rect">
            <a:avLst/>
          </a:prstGeom>
        </p:spPr>
      </p:pic>
      <p:sp>
        <p:nvSpPr>
          <p:cNvPr id="12" name="TextBox 11">
            <a:extLst>
              <a:ext uri="{FF2B5EF4-FFF2-40B4-BE49-F238E27FC236}">
                <a16:creationId xmlns:a16="http://schemas.microsoft.com/office/drawing/2014/main" id="{7C840064-D220-BC62-A2D2-D46EEFD47457}"/>
              </a:ext>
            </a:extLst>
          </p:cNvPr>
          <p:cNvSpPr txBox="1"/>
          <p:nvPr/>
        </p:nvSpPr>
        <p:spPr>
          <a:xfrm>
            <a:off x="402855" y="296615"/>
            <a:ext cx="9572499" cy="646331"/>
          </a:xfrm>
          <a:prstGeom prst="rect">
            <a:avLst/>
          </a:prstGeom>
          <a:noFill/>
        </p:spPr>
        <p:txBody>
          <a:bodyPr wrap="square">
            <a:spAutoFit/>
          </a:bodyPr>
          <a:lstStyle/>
          <a:p>
            <a:r>
              <a:rPr lang="en-US" sz="3600" b="1" dirty="0">
                <a:solidFill>
                  <a:schemeClr val="bg1"/>
                </a:solidFill>
                <a:latin typeface="Calibri" panose="020F0502020204030204" pitchFamily="34" charset="0"/>
                <a:ea typeface="Fira Sans Light" panose="020B0403050000020004" pitchFamily="34" charset="0"/>
                <a:cs typeface="Calibri" panose="020F0502020204030204" pitchFamily="34" charset="0"/>
              </a:rPr>
              <a:t>Sports Engineering Makes the Difference</a:t>
            </a:r>
            <a:endParaRPr lang="en-US" sz="3600" b="1" dirty="0"/>
          </a:p>
        </p:txBody>
      </p:sp>
    </p:spTree>
    <p:extLst>
      <p:ext uri="{BB962C8B-B14F-4D97-AF65-F5344CB8AC3E}">
        <p14:creationId xmlns:p14="http://schemas.microsoft.com/office/powerpoint/2010/main" val="35892294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217</TotalTime>
  <Words>646</Words>
  <Application>Microsoft Office PowerPoint</Application>
  <PresentationFormat>Widescreen</PresentationFormat>
  <Paragraphs>31</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Aachen Std Medium</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Brittany Smith</dc:creator>
  <cp:lastModifiedBy>Lee Ann Gray</cp:lastModifiedBy>
  <cp:revision>12</cp:revision>
  <dcterms:created xsi:type="dcterms:W3CDTF">2023-01-17T14:30:24Z</dcterms:created>
  <dcterms:modified xsi:type="dcterms:W3CDTF">2023-01-20T16:48:54Z</dcterms:modified>
</cp:coreProperties>
</file>